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Lato"/>
      <p:regular r:id="rId35"/>
      <p:bold r:id="rId36"/>
      <p:italic r:id="rId37"/>
      <p:boldItalic r:id="rId38"/>
    </p:embeddedFont>
    <p:embeddedFont>
      <p:font typeface="Kulim Park"/>
      <p:regular r:id="rId39"/>
      <p:bold r:id="rId40"/>
      <p:italic r:id="rId41"/>
      <p:boldItalic r:id="rId42"/>
    </p:embeddedFont>
    <p:embeddedFont>
      <p:font typeface="Manrope"/>
      <p:regular r:id="rId43"/>
      <p:bold r:id="rId44"/>
    </p:embeddedFont>
    <p:embeddedFont>
      <p:font typeface="PT Sans"/>
      <p:regular r:id="rId45"/>
      <p:bold r:id="rId46"/>
      <p:italic r:id="rId47"/>
      <p:boldItalic r:id="rId48"/>
    </p:embeddedFont>
    <p:embeddedFont>
      <p:font typeface="Kulim Park SemiBold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ulimPark-bold.fntdata"/><Relationship Id="rId42" Type="http://schemas.openxmlformats.org/officeDocument/2006/relationships/font" Target="fonts/KulimPark-boldItalic.fntdata"/><Relationship Id="rId41" Type="http://schemas.openxmlformats.org/officeDocument/2006/relationships/font" Target="fonts/KulimPark-italic.fntdata"/><Relationship Id="rId44" Type="http://schemas.openxmlformats.org/officeDocument/2006/relationships/font" Target="fonts/Manrope-bold.fntdata"/><Relationship Id="rId43" Type="http://schemas.openxmlformats.org/officeDocument/2006/relationships/font" Target="fonts/Manrope-regular.fntdata"/><Relationship Id="rId46" Type="http://schemas.openxmlformats.org/officeDocument/2006/relationships/font" Target="fonts/PTSans-bold.fntdata"/><Relationship Id="rId45" Type="http://schemas.openxmlformats.org/officeDocument/2006/relationships/font" Target="fonts/PT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TSans-boldItalic.fntdata"/><Relationship Id="rId47" Type="http://schemas.openxmlformats.org/officeDocument/2006/relationships/font" Target="fonts/PTSans-italic.fntdata"/><Relationship Id="rId49" Type="http://schemas.openxmlformats.org/officeDocument/2006/relationships/font" Target="fonts/KulimParkSemiBo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Lato-regular.fntdata"/><Relationship Id="rId34" Type="http://schemas.openxmlformats.org/officeDocument/2006/relationships/slide" Target="slides/slide30.xml"/><Relationship Id="rId37" Type="http://schemas.openxmlformats.org/officeDocument/2006/relationships/font" Target="fonts/Lato-italic.fntdata"/><Relationship Id="rId36" Type="http://schemas.openxmlformats.org/officeDocument/2006/relationships/font" Target="fonts/Lato-bold.fntdata"/><Relationship Id="rId39" Type="http://schemas.openxmlformats.org/officeDocument/2006/relationships/font" Target="fonts/KulimPark-regular.fntdata"/><Relationship Id="rId38" Type="http://schemas.openxmlformats.org/officeDocument/2006/relationships/font" Target="fonts/Lato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KulimParkSemiBold-italic.fntdata"/><Relationship Id="rId50" Type="http://schemas.openxmlformats.org/officeDocument/2006/relationships/font" Target="fonts/KulimParkSemiBold-bold.fntdata"/><Relationship Id="rId52" Type="http://schemas.openxmlformats.org/officeDocument/2006/relationships/font" Target="fonts/KulimParkSemi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27334049c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27334049c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7334049c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7334049c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7334049c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27334049c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7334049c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27334049c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ead6129809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ead6129809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27334049c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27334049c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27334049c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27334049c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27a39cff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27a39cff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7a39cffa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7a39cffa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Countvect(92%) &gt; tf-idf &gt; word2vec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7a39cffa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27a39cffa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Word2vec(92%) &gt; tf-idf &gt;= countvect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ad6129809_1_21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ad6129809_1_21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27a39cffa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27a39cffa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284017d2c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284017d2c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countvect(96%) &gt; tf-idf &gt; word2vec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performance showed that Logistic regression performed really well, especially with count vector. The accuracy was 96%, and 94% and 91% for count vector, tf-idf, word2vec respectively.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7dbb2ed3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27dbb2ed3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284017d2c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284017d2c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7a39cffa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7a39cffa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284017d2c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284017d2c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1ba298444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1ba298444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27a39cffa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27a39cffa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27a39cffa1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27a39cffa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26f80de3d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26f80de3d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ad61298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ead61298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27a39cffa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27a39cffa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ad612980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ad612980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models: Naive bayes, K-Nearest-Neighbor, Logistic regression, Gradient Boosting and LSTM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7a39cffa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7a39cffa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E1E1E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7a39cff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27a39cff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7a39cffa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7a39cffa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7a39cffa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27a39cffa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7334049c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7334049c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813319">
            <a:off x="-1616877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flipH="1" rot="-649785">
            <a:off x="6475477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25387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8823147">
            <a:off x="-2265377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536238" y="-142500"/>
            <a:ext cx="4935815" cy="3769836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649785">
            <a:off x="716152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1244193">
            <a:off x="4086917" y="-777268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-9555807">
            <a:off x="-6119383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Kulim Park SemiBold"/>
                <a:ea typeface="Kulim Park SemiBold"/>
                <a:cs typeface="Kulim Park SemiBold"/>
                <a:sym typeface="Kulim Park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/>
          <p:nvPr/>
        </p:nvSpPr>
        <p:spPr>
          <a:xfrm rot="-10285629">
            <a:off x="5066449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1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1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1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1"/>
          <p:cNvSpPr/>
          <p:nvPr/>
        </p:nvSpPr>
        <p:spPr>
          <a:xfrm flipH="1" rot="9555841">
            <a:off x="70234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1"/>
          <p:cNvSpPr txBox="1"/>
          <p:nvPr>
            <p:ph hasCustomPrompt="1" type="title"/>
          </p:nvPr>
        </p:nvSpPr>
        <p:spPr>
          <a:xfrm>
            <a:off x="1248600" y="1528200"/>
            <a:ext cx="6646800" cy="15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/>
          <p:nvPr>
            <p:ph idx="1" type="subTitle"/>
          </p:nvPr>
        </p:nvSpPr>
        <p:spPr>
          <a:xfrm>
            <a:off x="1248450" y="3114175"/>
            <a:ext cx="6646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/>
          <p:nvPr/>
        </p:nvSpPr>
        <p:spPr>
          <a:xfrm flipH="1" rot="9339447">
            <a:off x="-5157706" y="21951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1118566" y="1549193"/>
            <a:ext cx="1350837" cy="973145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 flipH="1">
            <a:off x="4816263" y="1549200"/>
            <a:ext cx="1350837" cy="973145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 flipH="1">
            <a:off x="6912085" y="1489537"/>
            <a:ext cx="1162249" cy="1032817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3050700" y="1519363"/>
            <a:ext cx="1095097" cy="973144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E6B8AF">
              <a:alpha val="2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3"/>
          <p:cNvSpPr/>
          <p:nvPr/>
        </p:nvSpPr>
        <p:spPr>
          <a:xfrm rot="-10285603">
            <a:off x="7150321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3"/>
          <p:cNvSpPr/>
          <p:nvPr/>
        </p:nvSpPr>
        <p:spPr>
          <a:xfrm rot="649785">
            <a:off x="6848027" y="-2440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3"/>
          <p:cNvSpPr/>
          <p:nvPr/>
        </p:nvSpPr>
        <p:spPr>
          <a:xfrm rot="813319">
            <a:off x="-4299402" y="-47175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3"/>
          <p:cNvSpPr/>
          <p:nvPr/>
        </p:nvSpPr>
        <p:spPr>
          <a:xfrm rot="9089871">
            <a:off x="7049951" y="1893780"/>
            <a:ext cx="7826200" cy="287789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3"/>
          <p:cNvSpPr/>
          <p:nvPr/>
        </p:nvSpPr>
        <p:spPr>
          <a:xfrm rot="-576017">
            <a:off x="-4825529" y="-672274"/>
            <a:ext cx="7826074" cy="287784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3"/>
          <p:cNvSpPr txBox="1"/>
          <p:nvPr>
            <p:ph type="title"/>
          </p:nvPr>
        </p:nvSpPr>
        <p:spPr>
          <a:xfrm>
            <a:off x="732775" y="2632300"/>
            <a:ext cx="1836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" name="Google Shape;113;p13"/>
          <p:cNvSpPr txBox="1"/>
          <p:nvPr>
            <p:ph idx="1" type="subTitle"/>
          </p:nvPr>
        </p:nvSpPr>
        <p:spPr>
          <a:xfrm>
            <a:off x="732787" y="3511716"/>
            <a:ext cx="18360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hasCustomPrompt="1" idx="2" type="title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/>
          <p:nvPr>
            <p:ph idx="3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4" type="title"/>
          </p:nvPr>
        </p:nvSpPr>
        <p:spPr>
          <a:xfrm>
            <a:off x="2680250" y="2632300"/>
            <a:ext cx="1836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7" name="Google Shape;117;p13"/>
          <p:cNvSpPr txBox="1"/>
          <p:nvPr>
            <p:ph idx="5" type="subTitle"/>
          </p:nvPr>
        </p:nvSpPr>
        <p:spPr>
          <a:xfrm>
            <a:off x="2680262" y="3511716"/>
            <a:ext cx="18360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6" type="title"/>
          </p:nvPr>
        </p:nvSpPr>
        <p:spPr>
          <a:xfrm>
            <a:off x="4627725" y="2632300"/>
            <a:ext cx="1836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9" name="Google Shape;119;p13"/>
          <p:cNvSpPr txBox="1"/>
          <p:nvPr>
            <p:ph idx="7" type="subTitle"/>
          </p:nvPr>
        </p:nvSpPr>
        <p:spPr>
          <a:xfrm>
            <a:off x="4627737" y="3511716"/>
            <a:ext cx="18360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0" name="Google Shape;120;p13"/>
          <p:cNvSpPr txBox="1"/>
          <p:nvPr>
            <p:ph idx="8" type="title"/>
          </p:nvPr>
        </p:nvSpPr>
        <p:spPr>
          <a:xfrm>
            <a:off x="6575200" y="2632300"/>
            <a:ext cx="1836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1" name="Google Shape;121;p13"/>
          <p:cNvSpPr txBox="1"/>
          <p:nvPr>
            <p:ph idx="9" type="subTitle"/>
          </p:nvPr>
        </p:nvSpPr>
        <p:spPr>
          <a:xfrm>
            <a:off x="6575212" y="3511716"/>
            <a:ext cx="18360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2" name="Google Shape;122;p13"/>
          <p:cNvSpPr txBox="1"/>
          <p:nvPr>
            <p:ph hasCustomPrompt="1" idx="13" type="title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/>
          <p:nvPr>
            <p:ph hasCustomPrompt="1" idx="14" type="title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hasCustomPrompt="1" idx="15" type="title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 txBox="1"/>
          <p:nvPr>
            <p:ph type="title"/>
          </p:nvPr>
        </p:nvSpPr>
        <p:spPr>
          <a:xfrm>
            <a:off x="723300" y="3402013"/>
            <a:ext cx="3848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7" name="Google Shape;127;p14"/>
          <p:cNvSpPr txBox="1"/>
          <p:nvPr>
            <p:ph idx="1" type="subTitle"/>
          </p:nvPr>
        </p:nvSpPr>
        <p:spPr>
          <a:xfrm>
            <a:off x="723350" y="822500"/>
            <a:ext cx="4902000" cy="20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/>
          <p:nvPr/>
        </p:nvSpPr>
        <p:spPr>
          <a:xfrm rot="-3394465">
            <a:off x="-2929870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 flipH="1">
            <a:off x="-4081962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 flipH="1" rot="-3952094">
            <a:off x="-395440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 rot="649760">
            <a:off x="-3199069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5"/>
          <p:cNvSpPr/>
          <p:nvPr/>
        </p:nvSpPr>
        <p:spPr>
          <a:xfrm flipH="1" rot="-813319">
            <a:off x="4926200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 flipH="1" rot="10285603">
            <a:off x="6080701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"/>
          <p:cNvSpPr/>
          <p:nvPr/>
        </p:nvSpPr>
        <p:spPr>
          <a:xfrm flipH="1" rot="7426355">
            <a:off x="658205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5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/>
          <p:nvPr/>
        </p:nvSpPr>
        <p:spPr>
          <a:xfrm rot="-10285629">
            <a:off x="5066449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6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6"/>
          <p:cNvSpPr/>
          <p:nvPr/>
        </p:nvSpPr>
        <p:spPr>
          <a:xfrm flipH="1" rot="9555841">
            <a:off x="70234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 txBox="1"/>
          <p:nvPr>
            <p:ph type="title"/>
          </p:nvPr>
        </p:nvSpPr>
        <p:spPr>
          <a:xfrm>
            <a:off x="1749775" y="1339400"/>
            <a:ext cx="5644500" cy="15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" name="Google Shape;145;p16"/>
          <p:cNvSpPr txBox="1"/>
          <p:nvPr>
            <p:ph idx="1" type="subTitle"/>
          </p:nvPr>
        </p:nvSpPr>
        <p:spPr>
          <a:xfrm>
            <a:off x="2153800" y="2874400"/>
            <a:ext cx="48369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/>
          <p:nvPr/>
        </p:nvSpPr>
        <p:spPr>
          <a:xfrm flipH="1" rot="4102360">
            <a:off x="-2758583" y="412968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 rot="813319">
            <a:off x="-431355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 txBox="1"/>
          <p:nvPr>
            <p:ph idx="1" type="subTitle"/>
          </p:nvPr>
        </p:nvSpPr>
        <p:spPr>
          <a:xfrm>
            <a:off x="723300" y="3021075"/>
            <a:ext cx="3394200" cy="1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type="title"/>
          </p:nvPr>
        </p:nvSpPr>
        <p:spPr>
          <a:xfrm flipH="1">
            <a:off x="719825" y="986925"/>
            <a:ext cx="2888400" cy="19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723300" y="2291463"/>
            <a:ext cx="30351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 flipH="1">
            <a:off x="719825" y="1463638"/>
            <a:ext cx="30351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8" name="Google Shape;158;p18"/>
          <p:cNvSpPr/>
          <p:nvPr/>
        </p:nvSpPr>
        <p:spPr>
          <a:xfrm flipH="1" rot="-649760">
            <a:off x="-3395808" y="4514617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 flipH="1" rot="-859945">
            <a:off x="5665328" y="3096461"/>
            <a:ext cx="4772748" cy="4241345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-4528356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 flipH="1" rot="-9405665">
            <a:off x="6846081" y="1281156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 flipH="1" rot="1478505">
            <a:off x="1794833" y="-211178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 flipH="1" rot="9524149">
            <a:off x="-6659422" y="-2925302"/>
            <a:ext cx="9471569" cy="60490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 rot="-9555841">
            <a:off x="-6785773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 txBox="1"/>
          <p:nvPr>
            <p:ph type="title"/>
          </p:nvPr>
        </p:nvSpPr>
        <p:spPr>
          <a:xfrm>
            <a:off x="1699900" y="2520537"/>
            <a:ext cx="27369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7" name="Google Shape;167;p19"/>
          <p:cNvSpPr txBox="1"/>
          <p:nvPr>
            <p:ph idx="1" type="subTitle"/>
          </p:nvPr>
        </p:nvSpPr>
        <p:spPr>
          <a:xfrm>
            <a:off x="1699975" y="3065348"/>
            <a:ext cx="27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title"/>
          </p:nvPr>
        </p:nvSpPr>
        <p:spPr>
          <a:xfrm>
            <a:off x="4707338" y="2520537"/>
            <a:ext cx="27366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9" name="Google Shape;169;p19"/>
          <p:cNvSpPr txBox="1"/>
          <p:nvPr>
            <p:ph idx="3" type="subTitle"/>
          </p:nvPr>
        </p:nvSpPr>
        <p:spPr>
          <a:xfrm>
            <a:off x="4707501" y="3065348"/>
            <a:ext cx="27366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" name="Google Shape;170;p19"/>
          <p:cNvSpPr txBox="1"/>
          <p:nvPr>
            <p:ph idx="4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4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 rot="3952094">
            <a:off x="468168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 rot="-10285603">
            <a:off x="-4701904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 rot="-7426355">
            <a:off x="-466609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1545450" y="1330100"/>
            <a:ext cx="6053100" cy="3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716550" y="1929275"/>
            <a:ext cx="3855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716550" y="3578839"/>
            <a:ext cx="27525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" name="Google Shape;28;p3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/>
          <p:nvPr/>
        </p:nvSpPr>
        <p:spPr>
          <a:xfrm rot="-10285629">
            <a:off x="6057524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 rot="9405665">
            <a:off x="-4880740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1"/>
          <p:cNvSpPr/>
          <p:nvPr/>
        </p:nvSpPr>
        <p:spPr>
          <a:xfrm rot="-1478505">
            <a:off x="-2334601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/>
          <p:nvPr/>
        </p:nvSpPr>
        <p:spPr>
          <a:xfrm flipH="1" rot="9555841">
            <a:off x="780170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9" name="Google Shape;189;p21"/>
          <p:cNvSpPr txBox="1"/>
          <p:nvPr>
            <p:ph idx="2" type="title"/>
          </p:nvPr>
        </p:nvSpPr>
        <p:spPr>
          <a:xfrm>
            <a:off x="1164025" y="16175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1164075" y="2151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1" name="Google Shape;191;p21"/>
          <p:cNvSpPr txBox="1"/>
          <p:nvPr>
            <p:ph idx="3" type="title"/>
          </p:nvPr>
        </p:nvSpPr>
        <p:spPr>
          <a:xfrm>
            <a:off x="3549063" y="16175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2" name="Google Shape;192;p21"/>
          <p:cNvSpPr txBox="1"/>
          <p:nvPr>
            <p:ph idx="4" type="subTitle"/>
          </p:nvPr>
        </p:nvSpPr>
        <p:spPr>
          <a:xfrm>
            <a:off x="3549150" y="2151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3" name="Google Shape;193;p21"/>
          <p:cNvSpPr txBox="1"/>
          <p:nvPr>
            <p:ph idx="5" type="title"/>
          </p:nvPr>
        </p:nvSpPr>
        <p:spPr>
          <a:xfrm>
            <a:off x="5934100" y="16175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4" name="Google Shape;194;p21"/>
          <p:cNvSpPr txBox="1"/>
          <p:nvPr>
            <p:ph idx="6" type="subTitle"/>
          </p:nvPr>
        </p:nvSpPr>
        <p:spPr>
          <a:xfrm>
            <a:off x="5934225" y="21519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/>
          <p:nvPr/>
        </p:nvSpPr>
        <p:spPr>
          <a:xfrm flipH="1" rot="4102360">
            <a:off x="-2512533" y="403063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/>
          <p:nvPr/>
        </p:nvSpPr>
        <p:spPr>
          <a:xfrm rot="813319">
            <a:off x="-412960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 flipH="1" rot="3394465">
            <a:off x="5593334" y="21714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 rot="-10285603">
            <a:off x="6336471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 rot="-2238616">
            <a:off x="-4635728" y="470344"/>
            <a:ext cx="7826078" cy="2877850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 txBox="1"/>
          <p:nvPr>
            <p:ph type="title"/>
          </p:nvPr>
        </p:nvSpPr>
        <p:spPr>
          <a:xfrm>
            <a:off x="5664001" y="17036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2" name="Google Shape;202;p22"/>
          <p:cNvSpPr txBox="1"/>
          <p:nvPr>
            <p:ph idx="1" type="subTitle"/>
          </p:nvPr>
        </p:nvSpPr>
        <p:spPr>
          <a:xfrm>
            <a:off x="5664053" y="2135500"/>
            <a:ext cx="2508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3" name="Google Shape;203;p22"/>
          <p:cNvSpPr txBox="1"/>
          <p:nvPr>
            <p:ph idx="2" type="title"/>
          </p:nvPr>
        </p:nvSpPr>
        <p:spPr>
          <a:xfrm>
            <a:off x="5664001" y="3198000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4" name="Google Shape;204;p22"/>
          <p:cNvSpPr txBox="1"/>
          <p:nvPr>
            <p:ph idx="3" type="subTitle"/>
          </p:nvPr>
        </p:nvSpPr>
        <p:spPr>
          <a:xfrm>
            <a:off x="5664025" y="3629875"/>
            <a:ext cx="2508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5" name="Google Shape;205;p22"/>
          <p:cNvSpPr txBox="1"/>
          <p:nvPr>
            <p:ph idx="4" type="title"/>
          </p:nvPr>
        </p:nvSpPr>
        <p:spPr>
          <a:xfrm>
            <a:off x="1252726" y="17036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22"/>
          <p:cNvSpPr txBox="1"/>
          <p:nvPr>
            <p:ph idx="5" type="subTitle"/>
          </p:nvPr>
        </p:nvSpPr>
        <p:spPr>
          <a:xfrm>
            <a:off x="971503" y="2135500"/>
            <a:ext cx="2508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7" name="Google Shape;207;p22"/>
          <p:cNvSpPr txBox="1"/>
          <p:nvPr>
            <p:ph idx="6" type="title"/>
          </p:nvPr>
        </p:nvSpPr>
        <p:spPr>
          <a:xfrm>
            <a:off x="1252726" y="3198000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" name="Google Shape;208;p22"/>
          <p:cNvSpPr txBox="1"/>
          <p:nvPr>
            <p:ph idx="7" type="subTitle"/>
          </p:nvPr>
        </p:nvSpPr>
        <p:spPr>
          <a:xfrm>
            <a:off x="971475" y="3629875"/>
            <a:ext cx="2508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9" name="Google Shape;209;p22"/>
          <p:cNvSpPr txBox="1"/>
          <p:nvPr>
            <p:ph idx="8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/>
          <p:nvPr/>
        </p:nvSpPr>
        <p:spPr>
          <a:xfrm flipH="1" rot="3394465">
            <a:off x="5593334" y="21714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/>
          <p:nvPr/>
        </p:nvSpPr>
        <p:spPr>
          <a:xfrm rot="-10285603">
            <a:off x="5869521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 txBox="1"/>
          <p:nvPr>
            <p:ph type="title"/>
          </p:nvPr>
        </p:nvSpPr>
        <p:spPr>
          <a:xfrm flipH="1">
            <a:off x="3993600" y="437700"/>
            <a:ext cx="44109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4" name="Google Shape;214;p23"/>
          <p:cNvSpPr txBox="1"/>
          <p:nvPr>
            <p:ph idx="2" type="title"/>
          </p:nvPr>
        </p:nvSpPr>
        <p:spPr>
          <a:xfrm>
            <a:off x="3993450" y="2211700"/>
            <a:ext cx="12414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5" name="Google Shape;215;p23"/>
          <p:cNvSpPr txBox="1"/>
          <p:nvPr>
            <p:ph idx="1" type="subTitle"/>
          </p:nvPr>
        </p:nvSpPr>
        <p:spPr>
          <a:xfrm>
            <a:off x="5645825" y="2211700"/>
            <a:ext cx="27588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6" name="Google Shape;216;p23"/>
          <p:cNvSpPr txBox="1"/>
          <p:nvPr>
            <p:ph idx="3" type="title"/>
          </p:nvPr>
        </p:nvSpPr>
        <p:spPr>
          <a:xfrm>
            <a:off x="3993450" y="3465525"/>
            <a:ext cx="12414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7" name="Google Shape;217;p23"/>
          <p:cNvSpPr txBox="1"/>
          <p:nvPr>
            <p:ph idx="4" type="subTitle"/>
          </p:nvPr>
        </p:nvSpPr>
        <p:spPr>
          <a:xfrm>
            <a:off x="5645825" y="3465525"/>
            <a:ext cx="2758800" cy="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/>
          <p:nvPr/>
        </p:nvSpPr>
        <p:spPr>
          <a:xfrm rot="-10285629">
            <a:off x="6057524" y="-21243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 flipH="1">
            <a:off x="79420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4"/>
          <p:cNvSpPr/>
          <p:nvPr/>
        </p:nvSpPr>
        <p:spPr>
          <a:xfrm rot="2839443">
            <a:off x="-308418" y="244203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4"/>
          <p:cNvSpPr/>
          <p:nvPr/>
        </p:nvSpPr>
        <p:spPr>
          <a:xfrm rot="9405665">
            <a:off x="-5036390" y="19320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4"/>
          <p:cNvSpPr/>
          <p:nvPr/>
        </p:nvSpPr>
        <p:spPr>
          <a:xfrm rot="-1478505">
            <a:off x="-435239" y="-2304911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"/>
          <p:cNvSpPr/>
          <p:nvPr/>
        </p:nvSpPr>
        <p:spPr>
          <a:xfrm flipH="1" rot="9555841">
            <a:off x="80422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4"/>
          <p:cNvSpPr txBox="1"/>
          <p:nvPr>
            <p:ph type="title"/>
          </p:nvPr>
        </p:nvSpPr>
        <p:spPr>
          <a:xfrm>
            <a:off x="1465613" y="1627425"/>
            <a:ext cx="27465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6" name="Google Shape;226;p24"/>
          <p:cNvSpPr txBox="1"/>
          <p:nvPr>
            <p:ph idx="1" type="subTitle"/>
          </p:nvPr>
        </p:nvSpPr>
        <p:spPr>
          <a:xfrm>
            <a:off x="1465679" y="2087600"/>
            <a:ext cx="27465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7" name="Google Shape;227;p24"/>
          <p:cNvSpPr txBox="1"/>
          <p:nvPr>
            <p:ph idx="2" type="title"/>
          </p:nvPr>
        </p:nvSpPr>
        <p:spPr>
          <a:xfrm>
            <a:off x="1465613" y="2665450"/>
            <a:ext cx="27465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8" name="Google Shape;228;p24"/>
          <p:cNvSpPr txBox="1"/>
          <p:nvPr>
            <p:ph idx="3" type="subTitle"/>
          </p:nvPr>
        </p:nvSpPr>
        <p:spPr>
          <a:xfrm>
            <a:off x="1465679" y="3097325"/>
            <a:ext cx="27465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9" name="Google Shape;229;p24"/>
          <p:cNvSpPr txBox="1"/>
          <p:nvPr>
            <p:ph idx="4" type="title"/>
          </p:nvPr>
        </p:nvSpPr>
        <p:spPr>
          <a:xfrm>
            <a:off x="1465613" y="3703475"/>
            <a:ext cx="27465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0" name="Google Shape;230;p24"/>
          <p:cNvSpPr txBox="1"/>
          <p:nvPr>
            <p:ph idx="5" type="subTitle"/>
          </p:nvPr>
        </p:nvSpPr>
        <p:spPr>
          <a:xfrm>
            <a:off x="1465679" y="4135350"/>
            <a:ext cx="27465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1" name="Google Shape;231;p24"/>
          <p:cNvSpPr txBox="1"/>
          <p:nvPr>
            <p:ph idx="6" type="title"/>
          </p:nvPr>
        </p:nvSpPr>
        <p:spPr>
          <a:xfrm>
            <a:off x="5348838" y="1627425"/>
            <a:ext cx="27465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2" name="Google Shape;232;p24"/>
          <p:cNvSpPr txBox="1"/>
          <p:nvPr>
            <p:ph idx="7" type="subTitle"/>
          </p:nvPr>
        </p:nvSpPr>
        <p:spPr>
          <a:xfrm>
            <a:off x="5348904" y="2087600"/>
            <a:ext cx="27465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3" name="Google Shape;233;p24"/>
          <p:cNvSpPr txBox="1"/>
          <p:nvPr>
            <p:ph idx="8" type="title"/>
          </p:nvPr>
        </p:nvSpPr>
        <p:spPr>
          <a:xfrm>
            <a:off x="5348838" y="2665450"/>
            <a:ext cx="27465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4" name="Google Shape;234;p24"/>
          <p:cNvSpPr txBox="1"/>
          <p:nvPr>
            <p:ph idx="9" type="subTitle"/>
          </p:nvPr>
        </p:nvSpPr>
        <p:spPr>
          <a:xfrm>
            <a:off x="5348904" y="3097325"/>
            <a:ext cx="27465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5" name="Google Shape;235;p24"/>
          <p:cNvSpPr txBox="1"/>
          <p:nvPr>
            <p:ph idx="13" type="title"/>
          </p:nvPr>
        </p:nvSpPr>
        <p:spPr>
          <a:xfrm>
            <a:off x="5348838" y="3703475"/>
            <a:ext cx="27465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6" name="Google Shape;236;p24"/>
          <p:cNvSpPr txBox="1"/>
          <p:nvPr>
            <p:ph idx="14" type="subTitle"/>
          </p:nvPr>
        </p:nvSpPr>
        <p:spPr>
          <a:xfrm>
            <a:off x="5348904" y="4135350"/>
            <a:ext cx="27465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7" name="Google Shape;237;p24"/>
          <p:cNvSpPr txBox="1"/>
          <p:nvPr>
            <p:ph idx="15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/>
          <p:nvPr/>
        </p:nvSpPr>
        <p:spPr>
          <a:xfrm flipH="1" rot="9339447">
            <a:off x="-5157706" y="2195120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"/>
          <p:cNvSpPr/>
          <p:nvPr/>
        </p:nvSpPr>
        <p:spPr>
          <a:xfrm rot="-10285603">
            <a:off x="7150321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"/>
          <p:cNvSpPr/>
          <p:nvPr/>
        </p:nvSpPr>
        <p:spPr>
          <a:xfrm rot="649785">
            <a:off x="6848027" y="-2440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 rot="813319">
            <a:off x="-4299402" y="-47175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"/>
          <p:cNvSpPr/>
          <p:nvPr/>
        </p:nvSpPr>
        <p:spPr>
          <a:xfrm rot="9089871">
            <a:off x="7049951" y="1893780"/>
            <a:ext cx="7826200" cy="287789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/>
          <p:nvPr/>
        </p:nvSpPr>
        <p:spPr>
          <a:xfrm rot="-576017">
            <a:off x="-4825529" y="-672274"/>
            <a:ext cx="7826074" cy="287784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5"/>
          <p:cNvSpPr txBox="1"/>
          <p:nvPr>
            <p:ph type="title"/>
          </p:nvPr>
        </p:nvSpPr>
        <p:spPr>
          <a:xfrm>
            <a:off x="721076" y="19322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25"/>
          <p:cNvSpPr txBox="1"/>
          <p:nvPr>
            <p:ph idx="1" type="subTitle"/>
          </p:nvPr>
        </p:nvSpPr>
        <p:spPr>
          <a:xfrm>
            <a:off x="721125" y="22879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7" name="Google Shape;247;p25"/>
          <p:cNvSpPr txBox="1"/>
          <p:nvPr>
            <p:ph idx="2" type="title"/>
          </p:nvPr>
        </p:nvSpPr>
        <p:spPr>
          <a:xfrm>
            <a:off x="721076" y="38410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25"/>
          <p:cNvSpPr txBox="1"/>
          <p:nvPr>
            <p:ph idx="3" type="subTitle"/>
          </p:nvPr>
        </p:nvSpPr>
        <p:spPr>
          <a:xfrm>
            <a:off x="721100" y="41967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9" name="Google Shape;249;p25"/>
          <p:cNvSpPr txBox="1"/>
          <p:nvPr>
            <p:ph idx="4" type="title"/>
          </p:nvPr>
        </p:nvSpPr>
        <p:spPr>
          <a:xfrm>
            <a:off x="3458376" y="19322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0" name="Google Shape;250;p25"/>
          <p:cNvSpPr txBox="1"/>
          <p:nvPr>
            <p:ph idx="5" type="subTitle"/>
          </p:nvPr>
        </p:nvSpPr>
        <p:spPr>
          <a:xfrm>
            <a:off x="3458425" y="22879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1" name="Google Shape;251;p25"/>
          <p:cNvSpPr txBox="1"/>
          <p:nvPr>
            <p:ph idx="6" type="title"/>
          </p:nvPr>
        </p:nvSpPr>
        <p:spPr>
          <a:xfrm>
            <a:off x="3458376" y="38410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2" name="Google Shape;252;p25"/>
          <p:cNvSpPr txBox="1"/>
          <p:nvPr>
            <p:ph idx="7" type="subTitle"/>
          </p:nvPr>
        </p:nvSpPr>
        <p:spPr>
          <a:xfrm>
            <a:off x="3458400" y="41967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3" name="Google Shape;253;p25"/>
          <p:cNvSpPr txBox="1"/>
          <p:nvPr>
            <p:ph idx="8" type="title"/>
          </p:nvPr>
        </p:nvSpPr>
        <p:spPr>
          <a:xfrm>
            <a:off x="6195726" y="19322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4" name="Google Shape;254;p25"/>
          <p:cNvSpPr txBox="1"/>
          <p:nvPr>
            <p:ph idx="9" type="subTitle"/>
          </p:nvPr>
        </p:nvSpPr>
        <p:spPr>
          <a:xfrm>
            <a:off x="6195775" y="22879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5" name="Google Shape;255;p25"/>
          <p:cNvSpPr txBox="1"/>
          <p:nvPr>
            <p:ph idx="13" type="title"/>
          </p:nvPr>
        </p:nvSpPr>
        <p:spPr>
          <a:xfrm>
            <a:off x="6195726" y="3841025"/>
            <a:ext cx="2227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6" name="Google Shape;256;p25"/>
          <p:cNvSpPr txBox="1"/>
          <p:nvPr>
            <p:ph idx="14" type="subTitle"/>
          </p:nvPr>
        </p:nvSpPr>
        <p:spPr>
          <a:xfrm>
            <a:off x="6195750" y="4196700"/>
            <a:ext cx="2227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7" name="Google Shape;257;p25"/>
          <p:cNvSpPr txBox="1"/>
          <p:nvPr>
            <p:ph idx="15"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>
            <a:off x="531517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 rot="3406877">
            <a:off x="3098060" y="-32126"/>
            <a:ext cx="7826090" cy="287785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6"/>
          <p:cNvSpPr/>
          <p:nvPr/>
        </p:nvSpPr>
        <p:spPr>
          <a:xfrm rot="-10285603">
            <a:off x="-4701904" y="288969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"/>
          <p:cNvSpPr txBox="1"/>
          <p:nvPr>
            <p:ph hasCustomPrompt="1" type="title"/>
          </p:nvPr>
        </p:nvSpPr>
        <p:spPr>
          <a:xfrm>
            <a:off x="723300" y="751975"/>
            <a:ext cx="4696800" cy="13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6" name="Google Shape;266;p26"/>
          <p:cNvSpPr txBox="1"/>
          <p:nvPr>
            <p:ph idx="1" type="subTitle"/>
          </p:nvPr>
        </p:nvSpPr>
        <p:spPr>
          <a:xfrm>
            <a:off x="723300" y="2038177"/>
            <a:ext cx="46968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7" name="Google Shape;267;p26"/>
          <p:cNvSpPr txBox="1"/>
          <p:nvPr>
            <p:ph hasCustomPrompt="1" idx="2" type="title"/>
          </p:nvPr>
        </p:nvSpPr>
        <p:spPr>
          <a:xfrm>
            <a:off x="723300" y="2598825"/>
            <a:ext cx="4696800" cy="13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8" name="Google Shape;268;p26"/>
          <p:cNvSpPr txBox="1"/>
          <p:nvPr>
            <p:ph idx="3" type="subTitle"/>
          </p:nvPr>
        </p:nvSpPr>
        <p:spPr>
          <a:xfrm>
            <a:off x="723300" y="3889928"/>
            <a:ext cx="46968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/>
          <p:nvPr/>
        </p:nvSpPr>
        <p:spPr>
          <a:xfrm rot="-3394465">
            <a:off x="-2929870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7"/>
          <p:cNvSpPr/>
          <p:nvPr/>
        </p:nvSpPr>
        <p:spPr>
          <a:xfrm flipH="1">
            <a:off x="-4081962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7"/>
          <p:cNvSpPr/>
          <p:nvPr/>
        </p:nvSpPr>
        <p:spPr>
          <a:xfrm flipH="1" rot="-3952094">
            <a:off x="-395440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"/>
          <p:cNvSpPr/>
          <p:nvPr/>
        </p:nvSpPr>
        <p:spPr>
          <a:xfrm rot="649760">
            <a:off x="-3199069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7"/>
          <p:cNvSpPr/>
          <p:nvPr/>
        </p:nvSpPr>
        <p:spPr>
          <a:xfrm flipH="1" rot="-813319">
            <a:off x="4926200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7"/>
          <p:cNvSpPr/>
          <p:nvPr/>
        </p:nvSpPr>
        <p:spPr>
          <a:xfrm flipH="1" rot="10285603">
            <a:off x="6080701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7"/>
          <p:cNvSpPr/>
          <p:nvPr/>
        </p:nvSpPr>
        <p:spPr>
          <a:xfrm flipH="1" rot="7426355">
            <a:off x="658205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7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8" name="Google Shape;278;p27"/>
          <p:cNvSpPr txBox="1"/>
          <p:nvPr>
            <p:ph idx="2" type="title"/>
          </p:nvPr>
        </p:nvSpPr>
        <p:spPr>
          <a:xfrm>
            <a:off x="872476" y="1425413"/>
            <a:ext cx="2305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9" name="Google Shape;279;p27"/>
          <p:cNvSpPr txBox="1"/>
          <p:nvPr>
            <p:ph idx="1" type="subTitle"/>
          </p:nvPr>
        </p:nvSpPr>
        <p:spPr>
          <a:xfrm>
            <a:off x="872475" y="3674675"/>
            <a:ext cx="23052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0" name="Google Shape;280;p27"/>
          <p:cNvSpPr txBox="1"/>
          <p:nvPr>
            <p:ph idx="3" type="title"/>
          </p:nvPr>
        </p:nvSpPr>
        <p:spPr>
          <a:xfrm>
            <a:off x="3498100" y="1425413"/>
            <a:ext cx="2147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1" name="Google Shape;281;p27"/>
          <p:cNvSpPr txBox="1"/>
          <p:nvPr>
            <p:ph idx="4" type="subTitle"/>
          </p:nvPr>
        </p:nvSpPr>
        <p:spPr>
          <a:xfrm>
            <a:off x="3498101" y="3674675"/>
            <a:ext cx="21477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2" name="Google Shape;282;p27"/>
          <p:cNvSpPr txBox="1"/>
          <p:nvPr>
            <p:ph idx="5" type="title"/>
          </p:nvPr>
        </p:nvSpPr>
        <p:spPr>
          <a:xfrm>
            <a:off x="5966121" y="1425413"/>
            <a:ext cx="2305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3" name="Google Shape;283;p27"/>
          <p:cNvSpPr txBox="1"/>
          <p:nvPr>
            <p:ph idx="6" type="subTitle"/>
          </p:nvPr>
        </p:nvSpPr>
        <p:spPr>
          <a:xfrm>
            <a:off x="5966125" y="3674675"/>
            <a:ext cx="23055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4" name="Google Shape;284;p27"/>
          <p:cNvSpPr txBox="1"/>
          <p:nvPr>
            <p:ph hasCustomPrompt="1" idx="7" type="title"/>
          </p:nvPr>
        </p:nvSpPr>
        <p:spPr>
          <a:xfrm>
            <a:off x="1573073" y="2523644"/>
            <a:ext cx="898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5" name="Google Shape;285;p27"/>
          <p:cNvSpPr txBox="1"/>
          <p:nvPr>
            <p:ph hasCustomPrompt="1" idx="8" type="title"/>
          </p:nvPr>
        </p:nvSpPr>
        <p:spPr>
          <a:xfrm>
            <a:off x="4123139" y="2518934"/>
            <a:ext cx="898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6" name="Google Shape;286;p27"/>
          <p:cNvSpPr txBox="1"/>
          <p:nvPr>
            <p:ph hasCustomPrompt="1" idx="9" type="title"/>
          </p:nvPr>
        </p:nvSpPr>
        <p:spPr>
          <a:xfrm>
            <a:off x="6672769" y="2523644"/>
            <a:ext cx="8982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/>
          <p:nvPr/>
        </p:nvSpPr>
        <p:spPr>
          <a:xfrm flipH="1" rot="-813319">
            <a:off x="4432698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8"/>
          <p:cNvSpPr/>
          <p:nvPr/>
        </p:nvSpPr>
        <p:spPr>
          <a:xfrm rot="649785">
            <a:off x="-1816445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8"/>
          <p:cNvSpPr/>
          <p:nvPr/>
        </p:nvSpPr>
        <p:spPr>
          <a:xfrm flipH="1">
            <a:off x="620870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8"/>
          <p:cNvSpPr/>
          <p:nvPr/>
        </p:nvSpPr>
        <p:spPr>
          <a:xfrm flipH="1" rot="-8823147">
            <a:off x="5804215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8"/>
          <p:cNvSpPr/>
          <p:nvPr/>
        </p:nvSpPr>
        <p:spPr>
          <a:xfrm flipH="1" rot="8100000">
            <a:off x="-2522993" y="494176"/>
            <a:ext cx="4935837" cy="3769884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8"/>
          <p:cNvSpPr/>
          <p:nvPr/>
        </p:nvSpPr>
        <p:spPr>
          <a:xfrm flipH="1" rot="-649785">
            <a:off x="3942880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8"/>
          <p:cNvSpPr/>
          <p:nvPr/>
        </p:nvSpPr>
        <p:spPr>
          <a:xfrm flipH="1" rot="-2128845">
            <a:off x="-1704639" y="-1767729"/>
            <a:ext cx="7826192" cy="287789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8"/>
          <p:cNvSpPr txBox="1"/>
          <p:nvPr>
            <p:ph type="title"/>
          </p:nvPr>
        </p:nvSpPr>
        <p:spPr>
          <a:xfrm>
            <a:off x="1276650" y="438900"/>
            <a:ext cx="6590700" cy="10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6" name="Google Shape;296;p28"/>
          <p:cNvSpPr txBox="1"/>
          <p:nvPr>
            <p:ph idx="1" type="subTitle"/>
          </p:nvPr>
        </p:nvSpPr>
        <p:spPr>
          <a:xfrm>
            <a:off x="2854650" y="1652972"/>
            <a:ext cx="3434700" cy="10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7" name="Google Shape;297;p28"/>
          <p:cNvSpPr/>
          <p:nvPr/>
        </p:nvSpPr>
        <p:spPr>
          <a:xfrm flipH="1" rot="9555807">
            <a:off x="7660042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"/>
          <p:cNvSpPr txBox="1"/>
          <p:nvPr/>
        </p:nvSpPr>
        <p:spPr>
          <a:xfrm>
            <a:off x="1814475" y="3967300"/>
            <a:ext cx="5515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 This presentation template was created by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including icons by</a:t>
            </a:r>
            <a:r>
              <a:rPr b="1"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infographics &amp; images by</a:t>
            </a:r>
            <a:r>
              <a:rPr b="1"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/>
          <p:nvPr/>
        </p:nvSpPr>
        <p:spPr>
          <a:xfrm rot="-10285629">
            <a:off x="4140874" y="-201512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9"/>
          <p:cNvSpPr/>
          <p:nvPr/>
        </p:nvSpPr>
        <p:spPr>
          <a:xfrm flipH="1">
            <a:off x="6818628" y="25866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9"/>
          <p:cNvSpPr/>
          <p:nvPr/>
        </p:nvSpPr>
        <p:spPr>
          <a:xfrm flipH="1" rot="9748587">
            <a:off x="5601527" y="2021265"/>
            <a:ext cx="8200944" cy="301569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9"/>
          <p:cNvSpPr/>
          <p:nvPr/>
        </p:nvSpPr>
        <p:spPr>
          <a:xfrm flipH="1" rot="4102346">
            <a:off x="-2270967" y="3805847"/>
            <a:ext cx="9416338" cy="601377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9"/>
          <p:cNvSpPr/>
          <p:nvPr/>
        </p:nvSpPr>
        <p:spPr>
          <a:xfrm rot="813319">
            <a:off x="-3580677" y="-14257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9"/>
          <p:cNvSpPr/>
          <p:nvPr/>
        </p:nvSpPr>
        <p:spPr>
          <a:xfrm>
            <a:off x="3065327" y="-42009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/>
          <p:nvPr/>
        </p:nvSpPr>
        <p:spPr>
          <a:xfrm flipH="1" rot="4102360">
            <a:off x="-2512533" y="4030635"/>
            <a:ext cx="7471578" cy="47717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0"/>
          <p:cNvSpPr/>
          <p:nvPr/>
        </p:nvSpPr>
        <p:spPr>
          <a:xfrm rot="813319">
            <a:off x="-4129602" y="-17370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0"/>
          <p:cNvSpPr/>
          <p:nvPr/>
        </p:nvSpPr>
        <p:spPr>
          <a:xfrm flipH="1" rot="3394465">
            <a:off x="5593334" y="21714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0"/>
          <p:cNvSpPr/>
          <p:nvPr/>
        </p:nvSpPr>
        <p:spPr>
          <a:xfrm rot="-10285603">
            <a:off x="6336471" y="-29172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0"/>
          <p:cNvSpPr/>
          <p:nvPr/>
        </p:nvSpPr>
        <p:spPr>
          <a:xfrm rot="-2238616">
            <a:off x="-4635728" y="470344"/>
            <a:ext cx="7826078" cy="2877850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rot="813319">
            <a:off x="-704002" y="2342077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 rot="-5553048">
            <a:off x="-3421688" y="1600648"/>
            <a:ext cx="5990367" cy="5613156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 flipH="1" rot="-1460553">
            <a:off x="6702382" y="-661835"/>
            <a:ext cx="7471555" cy="4771732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 rot="3657786">
            <a:off x="7243056" y="893138"/>
            <a:ext cx="4558957" cy="1365879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3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 rot="3624623">
            <a:off x="5761668" y="608449"/>
            <a:ext cx="7826028" cy="287783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437700"/>
            <a:ext cx="77028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20000" y="1095450"/>
            <a:ext cx="77028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50">
                <a:latin typeface="Manrope"/>
                <a:ea typeface="Manrope"/>
                <a:cs typeface="Manrope"/>
                <a:sym typeface="Manrope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-4528356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 flipH="1" rot="-9405665">
            <a:off x="6846081" y="1281156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 flipH="1" rot="1478505">
            <a:off x="3709533" y="-10000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 txBox="1"/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2" type="title"/>
          </p:nvPr>
        </p:nvSpPr>
        <p:spPr>
          <a:xfrm>
            <a:off x="4789925" y="3371526"/>
            <a:ext cx="23253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4789950" y="3879601"/>
            <a:ext cx="2325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3" type="title"/>
          </p:nvPr>
        </p:nvSpPr>
        <p:spPr>
          <a:xfrm>
            <a:off x="2028750" y="3371526"/>
            <a:ext cx="23253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2028775" y="3879601"/>
            <a:ext cx="23253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" name="Google Shape;46;p5"/>
          <p:cNvSpPr/>
          <p:nvPr/>
        </p:nvSpPr>
        <p:spPr>
          <a:xfrm flipH="1" rot="9524149">
            <a:off x="-6659422" y="-2925302"/>
            <a:ext cx="9471569" cy="604904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 rot="-9555841">
            <a:off x="-6785773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 rot="3952094">
            <a:off x="4978836" y="-32116"/>
            <a:ext cx="7826127" cy="287786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 rot="-10285603">
            <a:off x="-4701904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/>
          <p:nvPr/>
        </p:nvSpPr>
        <p:spPr>
          <a:xfrm rot="-7426355">
            <a:off x="-555754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 flipH="1" rot="3394465">
            <a:off x="5041484" y="22860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 rot="-10285603">
            <a:off x="7150321" y="-2266383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/>
          <p:nvPr/>
        </p:nvSpPr>
        <p:spPr>
          <a:xfrm flipH="1" rot="955394">
            <a:off x="1460861" y="-2197712"/>
            <a:ext cx="7826028" cy="2877832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4572000" y="1369325"/>
            <a:ext cx="3850500" cy="33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 flipH="1" rot="-813319">
            <a:off x="4432698" y="-342427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8"/>
          <p:cNvSpPr/>
          <p:nvPr/>
        </p:nvSpPr>
        <p:spPr>
          <a:xfrm rot="649785">
            <a:off x="-1816445" y="-7384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/>
          <p:nvPr/>
        </p:nvSpPr>
        <p:spPr>
          <a:xfrm flipH="1">
            <a:off x="620870" y="2238100"/>
            <a:ext cx="7471673" cy="477180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 flipH="1" rot="-8823147">
            <a:off x="5492915" y="2808773"/>
            <a:ext cx="5990392" cy="5613180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33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 flipH="1">
            <a:off x="-2254122" y="-142500"/>
            <a:ext cx="4935815" cy="3769836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/>
          <p:nvPr/>
        </p:nvSpPr>
        <p:spPr>
          <a:xfrm flipH="1" rot="-649785">
            <a:off x="3942880" y="4401125"/>
            <a:ext cx="4558897" cy="1365861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/>
          <p:nvPr/>
        </p:nvSpPr>
        <p:spPr>
          <a:xfrm flipH="1" rot="-1244193">
            <a:off x="-2695083" y="-777268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8"/>
          <p:cNvSpPr/>
          <p:nvPr/>
        </p:nvSpPr>
        <p:spPr>
          <a:xfrm flipH="1" rot="9555807">
            <a:off x="7511217" y="2297294"/>
            <a:ext cx="7826096" cy="287785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8"/>
          <p:cNvSpPr txBox="1"/>
          <p:nvPr>
            <p:ph type="title"/>
          </p:nvPr>
        </p:nvSpPr>
        <p:spPr>
          <a:xfrm>
            <a:off x="1796850" y="1301800"/>
            <a:ext cx="5550300" cy="25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 rot="813319">
            <a:off x="-2477752" y="-3074323"/>
            <a:ext cx="6402109" cy="5689153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887C62">
              <a:alpha val="6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 flipH="1" rot="3394465">
            <a:off x="3077084" y="3433218"/>
            <a:ext cx="8703343" cy="5558223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5867027" y="-1243497"/>
            <a:ext cx="7065492" cy="5396392"/>
          </a:xfrm>
          <a:custGeom>
            <a:rect b="b" l="l" r="r" t="t"/>
            <a:pathLst>
              <a:path extrusionOk="0" h="29633" w="38799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rgbClr val="E6B8AF">
              <a:alpha val="2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/>
          <p:nvPr/>
        </p:nvSpPr>
        <p:spPr>
          <a:xfrm rot="3406877">
            <a:off x="3098060" y="-32126"/>
            <a:ext cx="7826090" cy="2877855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/>
          <p:nvPr/>
        </p:nvSpPr>
        <p:spPr>
          <a:xfrm flipH="1" rot="-649760">
            <a:off x="7075142" y="-713258"/>
            <a:ext cx="4974484" cy="1490372"/>
          </a:xfrm>
          <a:custGeom>
            <a:rect b="b" l="l" r="r" t="t"/>
            <a:pathLst>
              <a:path extrusionOk="0" h="14730" w="49165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E6B8AF">
              <a:alpha val="34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9"/>
          <p:cNvSpPr/>
          <p:nvPr/>
        </p:nvSpPr>
        <p:spPr>
          <a:xfrm rot="-10285603">
            <a:off x="-4701904" y="3752842"/>
            <a:ext cx="7471761" cy="4771864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46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/>
          <p:nvPr/>
        </p:nvSpPr>
        <p:spPr>
          <a:xfrm rot="-7426355">
            <a:off x="-5557542" y="1132830"/>
            <a:ext cx="7826046" cy="2877838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 txBox="1"/>
          <p:nvPr>
            <p:ph type="title"/>
          </p:nvPr>
        </p:nvSpPr>
        <p:spPr>
          <a:xfrm>
            <a:off x="723300" y="1383125"/>
            <a:ext cx="4510500" cy="9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" type="subTitle"/>
          </p:nvPr>
        </p:nvSpPr>
        <p:spPr>
          <a:xfrm>
            <a:off x="723300" y="2328475"/>
            <a:ext cx="43599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 rot="2839443">
            <a:off x="-336718" y="2752984"/>
            <a:ext cx="6402141" cy="5689181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E7E2D6">
              <a:alpha val="30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0"/>
          <p:cNvSpPr/>
          <p:nvPr/>
        </p:nvSpPr>
        <p:spPr>
          <a:xfrm rot="-10285629">
            <a:off x="4072449" y="-3742073"/>
            <a:ext cx="9471588" cy="6049060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E7E2D6">
              <a:alpha val="30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0"/>
          <p:cNvSpPr/>
          <p:nvPr/>
        </p:nvSpPr>
        <p:spPr>
          <a:xfrm flipH="1">
            <a:off x="7484803" y="1004988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0"/>
          <p:cNvSpPr/>
          <p:nvPr/>
        </p:nvSpPr>
        <p:spPr>
          <a:xfrm flipH="1" rot="9555841">
            <a:off x="6141752" y="1808506"/>
            <a:ext cx="8200942" cy="3015697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0"/>
          <p:cNvSpPr/>
          <p:nvPr/>
        </p:nvSpPr>
        <p:spPr>
          <a:xfrm rot="-1478505">
            <a:off x="-4010126" y="-558136"/>
            <a:ext cx="7826136" cy="2877871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0"/>
          <p:cNvSpPr txBox="1"/>
          <p:nvPr>
            <p:ph type="title"/>
          </p:nvPr>
        </p:nvSpPr>
        <p:spPr>
          <a:xfrm>
            <a:off x="723300" y="1315950"/>
            <a:ext cx="2771700" cy="25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" name="Google Shape;90;p10"/>
          <p:cNvSpPr/>
          <p:nvPr/>
        </p:nvSpPr>
        <p:spPr>
          <a:xfrm rot="9405665">
            <a:off x="-4305365" y="1281181"/>
            <a:ext cx="7310152" cy="6849835"/>
          </a:xfrm>
          <a:custGeom>
            <a:rect b="b" l="l" r="r" t="t"/>
            <a:pathLst>
              <a:path extrusionOk="0" h="87424" w="93299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E6B8AF">
              <a:alpha val="21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1075" y="438900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1075" y="1351868"/>
            <a:ext cx="77019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Relationship Id="rId5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Relationship Id="rId7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Kulim Park"/>
                <a:ea typeface="Kulim Park"/>
                <a:cs typeface="Kulim Park"/>
                <a:sym typeface="Kulim Park"/>
              </a:rPr>
              <a:t>Analysis in Machine Learning models for </a:t>
            </a:r>
            <a:r>
              <a:rPr lang="en" sz="4300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Sentiment Analysis</a:t>
            </a:r>
            <a:endParaRPr sz="4300">
              <a:solidFill>
                <a:schemeClr val="dk2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17" name="Google Shape;317;p31"/>
          <p:cNvSpPr txBox="1"/>
          <p:nvPr>
            <p:ph idx="1" type="subTitle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Sentiment - Boyeon Park, Moonjeog Choi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8250"/>
            <a:ext cx="8839200" cy="107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59206"/>
            <a:ext cx="3683313" cy="28318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0"/>
          <p:cNvSpPr txBox="1"/>
          <p:nvPr>
            <p:ph type="title"/>
          </p:nvPr>
        </p:nvSpPr>
        <p:spPr>
          <a:xfrm flipH="1">
            <a:off x="330700" y="64850"/>
            <a:ext cx="86034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PRE-PROCESSING AND VECTORIZING Continued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43" name="Google Shape;443;p40"/>
          <p:cNvSpPr/>
          <p:nvPr/>
        </p:nvSpPr>
        <p:spPr>
          <a:xfrm>
            <a:off x="4369600" y="2243300"/>
            <a:ext cx="4189200" cy="26637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Calculated length of each reviews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New column num_words_text is created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boxplot shows more clearly the distribution of the length of reviews - abnormal length of reviews exist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Reviews that are in abnormal length will be filtered out later l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5100"/>
            <a:ext cx="8839202" cy="13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25" y="2178074"/>
            <a:ext cx="4367125" cy="259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1"/>
          <p:cNvSpPr txBox="1"/>
          <p:nvPr>
            <p:ph type="title"/>
          </p:nvPr>
        </p:nvSpPr>
        <p:spPr>
          <a:xfrm flipH="1">
            <a:off x="330700" y="64850"/>
            <a:ext cx="86034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PRE-PROCESSING AND VECTORIZING Continued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4738475" y="2427975"/>
            <a:ext cx="3843900" cy="20472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Fields contain 3 in score column is removed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Keep score 1 &amp; 2 indicating negative reviews, 4 &amp; 5 indicating positive reviews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00" y="775850"/>
            <a:ext cx="6112626" cy="27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2"/>
          <p:cNvSpPr txBox="1"/>
          <p:nvPr>
            <p:ph type="title"/>
          </p:nvPr>
        </p:nvSpPr>
        <p:spPr>
          <a:xfrm flipH="1">
            <a:off x="330700" y="64850"/>
            <a:ext cx="86034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PRE-PROCESSING AND VECTORIZING Continued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58" name="Google Shape;458;p42"/>
          <p:cNvSpPr/>
          <p:nvPr/>
        </p:nvSpPr>
        <p:spPr>
          <a:xfrm>
            <a:off x="6342525" y="706625"/>
            <a:ext cx="2726400" cy="23724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Only keep short reviews that have words more than 20 less than 100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Group score 4 and 5 as 1 indicating positive reviews, 1 and 2 as 0 indicating negative reviews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09400"/>
            <a:ext cx="5642074" cy="12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5775" y="3169025"/>
            <a:ext cx="3368225" cy="19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6150"/>
            <a:ext cx="8839201" cy="25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3"/>
          <p:cNvSpPr txBox="1"/>
          <p:nvPr>
            <p:ph type="title"/>
          </p:nvPr>
        </p:nvSpPr>
        <p:spPr>
          <a:xfrm flipH="1">
            <a:off x="330700" y="64850"/>
            <a:ext cx="86034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PRE-PROCESSING AND VECTORIZING Continued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467" name="Google Shape;4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81100"/>
            <a:ext cx="8781701" cy="17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4"/>
          <p:cNvSpPr txBox="1"/>
          <p:nvPr>
            <p:ph idx="1" type="subTitle"/>
          </p:nvPr>
        </p:nvSpPr>
        <p:spPr>
          <a:xfrm>
            <a:off x="968325" y="1627938"/>
            <a:ext cx="30351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Histogram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Box-plot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Word Cloud Graph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4"/>
          <p:cNvSpPr txBox="1"/>
          <p:nvPr>
            <p:ph type="title"/>
          </p:nvPr>
        </p:nvSpPr>
        <p:spPr>
          <a:xfrm flipH="1">
            <a:off x="1584600" y="128800"/>
            <a:ext cx="6576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EXPLORATORY DATA ANALYSIS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74" name="Google Shape;474;p44"/>
          <p:cNvSpPr/>
          <p:nvPr/>
        </p:nvSpPr>
        <p:spPr>
          <a:xfrm flipH="1">
            <a:off x="6096978" y="29262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4"/>
          <p:cNvSpPr/>
          <p:nvPr/>
        </p:nvSpPr>
        <p:spPr>
          <a:xfrm flipH="1" rot="8921821">
            <a:off x="2549101" y="3961919"/>
            <a:ext cx="8201049" cy="3015736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6" name="Google Shape;476;p44"/>
          <p:cNvGrpSpPr/>
          <p:nvPr/>
        </p:nvGrpSpPr>
        <p:grpSpPr>
          <a:xfrm>
            <a:off x="5221761" y="1033034"/>
            <a:ext cx="3864263" cy="3071563"/>
            <a:chOff x="4459761" y="1033034"/>
            <a:chExt cx="3864263" cy="3071563"/>
          </a:xfrm>
        </p:grpSpPr>
        <p:grpSp>
          <p:nvGrpSpPr>
            <p:cNvPr id="477" name="Google Shape;477;p44"/>
            <p:cNvGrpSpPr/>
            <p:nvPr/>
          </p:nvGrpSpPr>
          <p:grpSpPr>
            <a:xfrm rot="137742">
              <a:off x="4516813" y="1106970"/>
              <a:ext cx="3750160" cy="2923690"/>
              <a:chOff x="2144600" y="1557475"/>
              <a:chExt cx="3330800" cy="2596750"/>
            </a:xfrm>
          </p:grpSpPr>
          <p:sp>
            <p:nvSpPr>
              <p:cNvPr id="478" name="Google Shape;478;p44"/>
              <p:cNvSpPr/>
              <p:nvPr/>
            </p:nvSpPr>
            <p:spPr>
              <a:xfrm>
                <a:off x="2144600" y="1557475"/>
                <a:ext cx="3330800" cy="2596750"/>
              </a:xfrm>
              <a:custGeom>
                <a:rect b="b" l="l" r="r" t="t"/>
                <a:pathLst>
                  <a:path extrusionOk="0" h="103870" w="133232">
                    <a:moveTo>
                      <a:pt x="129564" y="869"/>
                    </a:moveTo>
                    <a:cubicBezTo>
                      <a:pt x="130314" y="869"/>
                      <a:pt x="131017" y="1155"/>
                      <a:pt x="131541" y="1691"/>
                    </a:cubicBezTo>
                    <a:cubicBezTo>
                      <a:pt x="132065" y="2215"/>
                      <a:pt x="132362" y="2917"/>
                      <a:pt x="132362" y="3655"/>
                    </a:cubicBezTo>
                    <a:lnTo>
                      <a:pt x="132362" y="6239"/>
                    </a:lnTo>
                    <a:lnTo>
                      <a:pt x="870" y="6239"/>
                    </a:lnTo>
                    <a:lnTo>
                      <a:pt x="870" y="3655"/>
                    </a:lnTo>
                    <a:cubicBezTo>
                      <a:pt x="870" y="2917"/>
                      <a:pt x="1167" y="2215"/>
                      <a:pt x="1691" y="1691"/>
                    </a:cubicBezTo>
                    <a:cubicBezTo>
                      <a:pt x="2215" y="1155"/>
                      <a:pt x="2918" y="869"/>
                      <a:pt x="3668" y="869"/>
                    </a:cubicBezTo>
                    <a:close/>
                    <a:moveTo>
                      <a:pt x="132362" y="7108"/>
                    </a:moveTo>
                    <a:lnTo>
                      <a:pt x="132362" y="76771"/>
                    </a:lnTo>
                    <a:lnTo>
                      <a:pt x="870" y="76771"/>
                    </a:lnTo>
                    <a:lnTo>
                      <a:pt x="870" y="7108"/>
                    </a:lnTo>
                    <a:close/>
                    <a:moveTo>
                      <a:pt x="132362" y="77641"/>
                    </a:moveTo>
                    <a:lnTo>
                      <a:pt x="132362" y="82939"/>
                    </a:lnTo>
                    <a:cubicBezTo>
                      <a:pt x="132362" y="83677"/>
                      <a:pt x="132065" y="84379"/>
                      <a:pt x="131541" y="84903"/>
                    </a:cubicBezTo>
                    <a:cubicBezTo>
                      <a:pt x="131017" y="85439"/>
                      <a:pt x="130314" y="85725"/>
                      <a:pt x="129564" y="85725"/>
                    </a:cubicBezTo>
                    <a:lnTo>
                      <a:pt x="3668" y="85725"/>
                    </a:lnTo>
                    <a:cubicBezTo>
                      <a:pt x="2918" y="85725"/>
                      <a:pt x="2215" y="85439"/>
                      <a:pt x="1691" y="84903"/>
                    </a:cubicBezTo>
                    <a:cubicBezTo>
                      <a:pt x="1167" y="84379"/>
                      <a:pt x="870" y="83677"/>
                      <a:pt x="870" y="82939"/>
                    </a:cubicBezTo>
                    <a:lnTo>
                      <a:pt x="870" y="77641"/>
                    </a:lnTo>
                    <a:close/>
                    <a:moveTo>
                      <a:pt x="78987" y="86594"/>
                    </a:moveTo>
                    <a:lnTo>
                      <a:pt x="78987" y="86665"/>
                    </a:lnTo>
                    <a:cubicBezTo>
                      <a:pt x="79058" y="94214"/>
                      <a:pt x="80951" y="97560"/>
                      <a:pt x="82082" y="98881"/>
                    </a:cubicBezTo>
                    <a:lnTo>
                      <a:pt x="82177" y="99000"/>
                    </a:lnTo>
                    <a:lnTo>
                      <a:pt x="51043" y="99000"/>
                    </a:lnTo>
                    <a:lnTo>
                      <a:pt x="51150" y="98881"/>
                    </a:lnTo>
                    <a:cubicBezTo>
                      <a:pt x="52281" y="97560"/>
                      <a:pt x="54174" y="94214"/>
                      <a:pt x="54257" y="86665"/>
                    </a:cubicBezTo>
                    <a:lnTo>
                      <a:pt x="54257" y="86594"/>
                    </a:lnTo>
                    <a:close/>
                    <a:moveTo>
                      <a:pt x="89833" y="99869"/>
                    </a:moveTo>
                    <a:cubicBezTo>
                      <a:pt x="90417" y="99869"/>
                      <a:pt x="91071" y="100108"/>
                      <a:pt x="91595" y="100501"/>
                    </a:cubicBezTo>
                    <a:cubicBezTo>
                      <a:pt x="92155" y="100917"/>
                      <a:pt x="92464" y="101453"/>
                      <a:pt x="92464" y="101965"/>
                    </a:cubicBezTo>
                    <a:lnTo>
                      <a:pt x="92464" y="103001"/>
                    </a:lnTo>
                    <a:lnTo>
                      <a:pt x="40768" y="103001"/>
                    </a:lnTo>
                    <a:lnTo>
                      <a:pt x="40768" y="101965"/>
                    </a:lnTo>
                    <a:cubicBezTo>
                      <a:pt x="40768" y="101453"/>
                      <a:pt x="41089" y="100917"/>
                      <a:pt x="41637" y="100501"/>
                    </a:cubicBezTo>
                    <a:cubicBezTo>
                      <a:pt x="42161" y="100108"/>
                      <a:pt x="42815" y="99869"/>
                      <a:pt x="43399" y="99869"/>
                    </a:cubicBezTo>
                    <a:close/>
                    <a:moveTo>
                      <a:pt x="3668" y="0"/>
                    </a:moveTo>
                    <a:cubicBezTo>
                      <a:pt x="1644" y="0"/>
                      <a:pt x="1" y="1643"/>
                      <a:pt x="1" y="3655"/>
                    </a:cubicBezTo>
                    <a:lnTo>
                      <a:pt x="1" y="82939"/>
                    </a:lnTo>
                    <a:cubicBezTo>
                      <a:pt x="1" y="84951"/>
                      <a:pt x="1644" y="86594"/>
                      <a:pt x="3668" y="86594"/>
                    </a:cubicBezTo>
                    <a:lnTo>
                      <a:pt x="53388" y="86594"/>
                    </a:lnTo>
                    <a:lnTo>
                      <a:pt x="53388" y="86665"/>
                    </a:lnTo>
                    <a:cubicBezTo>
                      <a:pt x="53329" y="91940"/>
                      <a:pt x="52352" y="95000"/>
                      <a:pt x="51555" y="96643"/>
                    </a:cubicBezTo>
                    <a:cubicBezTo>
                      <a:pt x="51066" y="97607"/>
                      <a:pt x="50590" y="98203"/>
                      <a:pt x="50281" y="98536"/>
                    </a:cubicBezTo>
                    <a:cubicBezTo>
                      <a:pt x="50138" y="98691"/>
                      <a:pt x="49995" y="98822"/>
                      <a:pt x="49852" y="98929"/>
                    </a:cubicBezTo>
                    <a:cubicBezTo>
                      <a:pt x="49828" y="98953"/>
                      <a:pt x="49804" y="98965"/>
                      <a:pt x="49781" y="98988"/>
                    </a:cubicBezTo>
                    <a:lnTo>
                      <a:pt x="49757" y="99000"/>
                    </a:lnTo>
                    <a:lnTo>
                      <a:pt x="43411" y="99000"/>
                    </a:lnTo>
                    <a:cubicBezTo>
                      <a:pt x="42601" y="99000"/>
                      <a:pt x="41720" y="99322"/>
                      <a:pt x="41041" y="99858"/>
                    </a:cubicBezTo>
                    <a:cubicBezTo>
                      <a:pt x="40303" y="100441"/>
                      <a:pt x="39898" y="101191"/>
                      <a:pt x="39898" y="101965"/>
                    </a:cubicBezTo>
                    <a:lnTo>
                      <a:pt x="39898" y="103441"/>
                    </a:lnTo>
                    <a:cubicBezTo>
                      <a:pt x="39898" y="103679"/>
                      <a:pt x="40089" y="103870"/>
                      <a:pt x="40339" y="103870"/>
                    </a:cubicBezTo>
                    <a:lnTo>
                      <a:pt x="92905" y="103870"/>
                    </a:lnTo>
                    <a:cubicBezTo>
                      <a:pt x="93143" y="103870"/>
                      <a:pt x="93334" y="103679"/>
                      <a:pt x="93334" y="103441"/>
                    </a:cubicBezTo>
                    <a:lnTo>
                      <a:pt x="93334" y="101977"/>
                    </a:lnTo>
                    <a:cubicBezTo>
                      <a:pt x="93334" y="101191"/>
                      <a:pt x="92929" y="100441"/>
                      <a:pt x="92191" y="99858"/>
                    </a:cubicBezTo>
                    <a:cubicBezTo>
                      <a:pt x="91512" y="99322"/>
                      <a:pt x="90631" y="99000"/>
                      <a:pt x="89833" y="99000"/>
                    </a:cubicBezTo>
                    <a:lnTo>
                      <a:pt x="83475" y="99000"/>
                    </a:lnTo>
                    <a:lnTo>
                      <a:pt x="83451" y="98988"/>
                    </a:lnTo>
                    <a:cubicBezTo>
                      <a:pt x="83166" y="98786"/>
                      <a:pt x="82416" y="98167"/>
                      <a:pt x="81666" y="96631"/>
                    </a:cubicBezTo>
                    <a:cubicBezTo>
                      <a:pt x="80511" y="94262"/>
                      <a:pt x="79891" y="90916"/>
                      <a:pt x="79856" y="86665"/>
                    </a:cubicBezTo>
                    <a:lnTo>
                      <a:pt x="79844" y="86594"/>
                    </a:lnTo>
                    <a:lnTo>
                      <a:pt x="129564" y="86594"/>
                    </a:lnTo>
                    <a:cubicBezTo>
                      <a:pt x="131588" y="86594"/>
                      <a:pt x="133231" y="84951"/>
                      <a:pt x="133231" y="82939"/>
                    </a:cubicBezTo>
                    <a:lnTo>
                      <a:pt x="133231" y="3655"/>
                    </a:lnTo>
                    <a:cubicBezTo>
                      <a:pt x="133231" y="1643"/>
                      <a:pt x="131588" y="0"/>
                      <a:pt x="1295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C0C0C"/>
                  </a:solidFill>
                </a:endParaRPr>
              </a:p>
            </p:txBody>
          </p:sp>
          <p:sp>
            <p:nvSpPr>
              <p:cNvPr id="479" name="Google Shape;479;p44"/>
              <p:cNvSpPr/>
              <p:nvPr/>
            </p:nvSpPr>
            <p:spPr>
              <a:xfrm>
                <a:off x="3678425" y="3558900"/>
                <a:ext cx="263150" cy="79800"/>
              </a:xfrm>
              <a:custGeom>
                <a:rect b="b" l="l" r="r" t="t"/>
                <a:pathLst>
                  <a:path extrusionOk="0" h="3192" w="10526">
                    <a:moveTo>
                      <a:pt x="8930" y="941"/>
                    </a:moveTo>
                    <a:cubicBezTo>
                      <a:pt x="9121" y="941"/>
                      <a:pt x="9275" y="1013"/>
                      <a:pt x="9394" y="1132"/>
                    </a:cubicBezTo>
                    <a:cubicBezTo>
                      <a:pt x="9514" y="1251"/>
                      <a:pt x="9585" y="1417"/>
                      <a:pt x="9585" y="1596"/>
                    </a:cubicBezTo>
                    <a:cubicBezTo>
                      <a:pt x="9585" y="1775"/>
                      <a:pt x="9514" y="1929"/>
                      <a:pt x="9394" y="2048"/>
                    </a:cubicBezTo>
                    <a:cubicBezTo>
                      <a:pt x="9275" y="2167"/>
                      <a:pt x="9121" y="2239"/>
                      <a:pt x="8930" y="2239"/>
                    </a:cubicBezTo>
                    <a:lnTo>
                      <a:pt x="1596" y="2239"/>
                    </a:lnTo>
                    <a:cubicBezTo>
                      <a:pt x="1405" y="2239"/>
                      <a:pt x="1251" y="2167"/>
                      <a:pt x="1132" y="2048"/>
                    </a:cubicBezTo>
                    <a:cubicBezTo>
                      <a:pt x="1012" y="1929"/>
                      <a:pt x="941" y="1775"/>
                      <a:pt x="941" y="1596"/>
                    </a:cubicBezTo>
                    <a:cubicBezTo>
                      <a:pt x="941" y="1417"/>
                      <a:pt x="1012" y="1251"/>
                      <a:pt x="1132" y="1132"/>
                    </a:cubicBezTo>
                    <a:cubicBezTo>
                      <a:pt x="1251" y="1013"/>
                      <a:pt x="1405" y="941"/>
                      <a:pt x="1596" y="941"/>
                    </a:cubicBezTo>
                    <a:close/>
                    <a:moveTo>
                      <a:pt x="1596" y="1"/>
                    </a:moveTo>
                    <a:cubicBezTo>
                      <a:pt x="715" y="1"/>
                      <a:pt x="0" y="715"/>
                      <a:pt x="0" y="1596"/>
                    </a:cubicBezTo>
                    <a:cubicBezTo>
                      <a:pt x="0" y="2477"/>
                      <a:pt x="715" y="3191"/>
                      <a:pt x="1596" y="3191"/>
                    </a:cubicBezTo>
                    <a:lnTo>
                      <a:pt x="8942" y="3191"/>
                    </a:lnTo>
                    <a:cubicBezTo>
                      <a:pt x="9811" y="3191"/>
                      <a:pt x="10526" y="2465"/>
                      <a:pt x="10526" y="1596"/>
                    </a:cubicBezTo>
                    <a:cubicBezTo>
                      <a:pt x="10526" y="715"/>
                      <a:pt x="9811" y="1"/>
                      <a:pt x="89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C0C0C"/>
                  </a:solidFill>
                </a:endParaRPr>
              </a:p>
            </p:txBody>
          </p:sp>
        </p:grpSp>
        <p:grpSp>
          <p:nvGrpSpPr>
            <p:cNvPr id="480" name="Google Shape;480;p44"/>
            <p:cNvGrpSpPr/>
            <p:nvPr/>
          </p:nvGrpSpPr>
          <p:grpSpPr>
            <a:xfrm>
              <a:off x="4523950" y="1223825"/>
              <a:ext cx="3765825" cy="2139750"/>
              <a:chOff x="4523950" y="1223825"/>
              <a:chExt cx="3765825" cy="2139750"/>
            </a:xfrm>
          </p:grpSpPr>
          <p:pic>
            <p:nvPicPr>
              <p:cNvPr id="481" name="Google Shape;481;p4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47283">
                <a:off x="4591410" y="1302409"/>
                <a:ext cx="3684829" cy="7110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2" name="Google Shape;482;p4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22825">
                <a:off x="4546235" y="1966714"/>
                <a:ext cx="2376805" cy="12901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3" name="Google Shape;483;p4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70532">
                <a:off x="6831333" y="2714116"/>
                <a:ext cx="1385260" cy="6154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4" name="Google Shape;484;p4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31945">
                <a:off x="6893124" y="2004738"/>
                <a:ext cx="1358351" cy="7466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75" y="1623650"/>
            <a:ext cx="4724250" cy="344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100" y="75075"/>
            <a:ext cx="4156000" cy="34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250" y="75075"/>
            <a:ext cx="4487300" cy="13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5"/>
          <p:cNvSpPr/>
          <p:nvPr/>
        </p:nvSpPr>
        <p:spPr>
          <a:xfrm>
            <a:off x="5033850" y="3743725"/>
            <a:ext cx="3518100" cy="8517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is skewed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 frequency of high sentiment scores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650" y="2531750"/>
            <a:ext cx="4994574" cy="24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075" y="2133338"/>
            <a:ext cx="4797601" cy="239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775" y="301475"/>
            <a:ext cx="5283174" cy="12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6"/>
          <p:cNvSpPr/>
          <p:nvPr/>
        </p:nvSpPr>
        <p:spPr>
          <a:xfrm>
            <a:off x="549025" y="1671675"/>
            <a:ext cx="3198300" cy="3984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score  = 0</a:t>
            </a:r>
            <a:endParaRPr/>
          </a:p>
        </p:txBody>
      </p:sp>
      <p:sp>
        <p:nvSpPr>
          <p:cNvPr id="501" name="Google Shape;501;p46"/>
          <p:cNvSpPr/>
          <p:nvPr/>
        </p:nvSpPr>
        <p:spPr>
          <a:xfrm>
            <a:off x="5231300" y="2070075"/>
            <a:ext cx="3260400" cy="3984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entiment score  = 1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7"/>
          <p:cNvSpPr txBox="1"/>
          <p:nvPr>
            <p:ph type="title"/>
          </p:nvPr>
        </p:nvSpPr>
        <p:spPr>
          <a:xfrm>
            <a:off x="716550" y="1739025"/>
            <a:ext cx="3855600" cy="8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EXPERIMENT</a:t>
            </a:r>
            <a:endParaRPr/>
          </a:p>
        </p:txBody>
      </p:sp>
      <p:sp>
        <p:nvSpPr>
          <p:cNvPr id="507" name="Google Shape;507;p47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8"/>
          <p:cNvSpPr txBox="1"/>
          <p:nvPr>
            <p:ph type="title"/>
          </p:nvPr>
        </p:nvSpPr>
        <p:spPr>
          <a:xfrm flipH="1">
            <a:off x="3314625" y="92675"/>
            <a:ext cx="26202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Naive Bayes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13" name="Google Shape;5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" y="1776275"/>
            <a:ext cx="2887839" cy="10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825" y="1776287"/>
            <a:ext cx="2702357" cy="10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9025" y="1776276"/>
            <a:ext cx="2746045" cy="10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8"/>
          <p:cNvSpPr txBox="1"/>
          <p:nvPr/>
        </p:nvSpPr>
        <p:spPr>
          <a:xfrm>
            <a:off x="797175" y="1376075"/>
            <a:ext cx="17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17" name="Google Shape;517;p48"/>
          <p:cNvSpPr txBox="1"/>
          <p:nvPr/>
        </p:nvSpPr>
        <p:spPr>
          <a:xfrm>
            <a:off x="6967325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word2vec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18" name="Google Shape;518;p48"/>
          <p:cNvSpPr txBox="1"/>
          <p:nvPr/>
        </p:nvSpPr>
        <p:spPr>
          <a:xfrm>
            <a:off x="4290225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tf-idf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19" name="Google Shape;519;p48"/>
          <p:cNvSpPr txBox="1"/>
          <p:nvPr/>
        </p:nvSpPr>
        <p:spPr>
          <a:xfrm>
            <a:off x="1001650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countvect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20" name="Google Shape;520;p48"/>
          <p:cNvSpPr/>
          <p:nvPr/>
        </p:nvSpPr>
        <p:spPr>
          <a:xfrm>
            <a:off x="479475" y="3559425"/>
            <a:ext cx="8290500" cy="5706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 with countvect performs best compared with tf-idf and word2vec. It has 92% accuracy.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9"/>
          <p:cNvSpPr txBox="1"/>
          <p:nvPr>
            <p:ph type="title"/>
          </p:nvPr>
        </p:nvSpPr>
        <p:spPr>
          <a:xfrm flipH="1">
            <a:off x="2880125" y="101875"/>
            <a:ext cx="4434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K-Nearest-Neighbor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26" name="Google Shape;5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975" y="1774912"/>
            <a:ext cx="2991249" cy="1123761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9"/>
          <p:cNvSpPr txBox="1"/>
          <p:nvPr/>
        </p:nvSpPr>
        <p:spPr>
          <a:xfrm>
            <a:off x="6967325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word2vec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28" name="Google Shape;528;p49"/>
          <p:cNvSpPr txBox="1"/>
          <p:nvPr/>
        </p:nvSpPr>
        <p:spPr>
          <a:xfrm>
            <a:off x="4228750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tf-idf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29" name="Google Shape;529;p49"/>
          <p:cNvSpPr txBox="1"/>
          <p:nvPr/>
        </p:nvSpPr>
        <p:spPr>
          <a:xfrm>
            <a:off x="1001650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countvect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30" name="Google Shape;5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3450" y="1755850"/>
            <a:ext cx="2991251" cy="1161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300" y="1774913"/>
            <a:ext cx="2836884" cy="11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9"/>
          <p:cNvSpPr/>
          <p:nvPr/>
        </p:nvSpPr>
        <p:spPr>
          <a:xfrm>
            <a:off x="563375" y="3514400"/>
            <a:ext cx="8290500" cy="5706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 performs well with all of the three. Accuracy rate are 90%, 90%, and 92% </a:t>
            </a:r>
            <a:r>
              <a:rPr lang="en"/>
              <a:t>respectively.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idx="3"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 OF </a:t>
            </a:r>
            <a:r>
              <a:rPr b="1" lang="en">
                <a:solidFill>
                  <a:schemeClr val="lt1"/>
                </a:solidFill>
              </a:rPr>
              <a:t>CONTENTS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23" name="Google Shape;323;p32"/>
          <p:cNvSpPr txBox="1"/>
          <p:nvPr>
            <p:ph type="title"/>
          </p:nvPr>
        </p:nvSpPr>
        <p:spPr>
          <a:xfrm>
            <a:off x="732775" y="2802438"/>
            <a:ext cx="1836000" cy="3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</a:t>
            </a:r>
            <a:endParaRPr/>
          </a:p>
        </p:txBody>
      </p:sp>
      <p:sp>
        <p:nvSpPr>
          <p:cNvPr id="324" name="Google Shape;324;p32"/>
          <p:cNvSpPr txBox="1"/>
          <p:nvPr>
            <p:ph idx="8" type="title"/>
          </p:nvPr>
        </p:nvSpPr>
        <p:spPr>
          <a:xfrm>
            <a:off x="6587925" y="2739900"/>
            <a:ext cx="1836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KEY FINDINGS</a:t>
            </a:r>
            <a:endParaRPr/>
          </a:p>
        </p:txBody>
      </p:sp>
      <p:sp>
        <p:nvSpPr>
          <p:cNvPr id="325" name="Google Shape;325;p32"/>
          <p:cNvSpPr txBox="1"/>
          <p:nvPr>
            <p:ph idx="4" type="title"/>
          </p:nvPr>
        </p:nvSpPr>
        <p:spPr>
          <a:xfrm>
            <a:off x="2726250" y="2783988"/>
            <a:ext cx="18360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6" name="Google Shape;326;p32"/>
          <p:cNvSpPr txBox="1"/>
          <p:nvPr>
            <p:ph idx="2" type="title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7" name="Google Shape;327;p32"/>
          <p:cNvSpPr txBox="1"/>
          <p:nvPr>
            <p:ph idx="15" type="title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8" name="Google Shape;328;p32"/>
          <p:cNvSpPr txBox="1"/>
          <p:nvPr>
            <p:ph idx="6" type="title"/>
          </p:nvPr>
        </p:nvSpPr>
        <p:spPr>
          <a:xfrm>
            <a:off x="4719725" y="2762988"/>
            <a:ext cx="18360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endParaRPr/>
          </a:p>
        </p:txBody>
      </p:sp>
      <p:sp>
        <p:nvSpPr>
          <p:cNvPr id="329" name="Google Shape;329;p32"/>
          <p:cNvSpPr txBox="1"/>
          <p:nvPr>
            <p:ph idx="13" type="title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0" name="Google Shape;330;p32"/>
          <p:cNvSpPr txBox="1"/>
          <p:nvPr>
            <p:ph idx="14" type="title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0"/>
          <p:cNvSpPr/>
          <p:nvPr/>
        </p:nvSpPr>
        <p:spPr>
          <a:xfrm>
            <a:off x="3940675" y="1558700"/>
            <a:ext cx="5104200" cy="23973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0"/>
          <p:cNvSpPr txBox="1"/>
          <p:nvPr>
            <p:ph type="title"/>
          </p:nvPr>
        </p:nvSpPr>
        <p:spPr>
          <a:xfrm flipH="1">
            <a:off x="2880125" y="101875"/>
            <a:ext cx="4434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Logistic Regression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39" name="Google Shape;539;p50"/>
          <p:cNvSpPr txBox="1"/>
          <p:nvPr/>
        </p:nvSpPr>
        <p:spPr>
          <a:xfrm>
            <a:off x="3940675" y="1959613"/>
            <a:ext cx="4984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Regression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using ‘</a:t>
            </a:r>
            <a:r>
              <a:rPr b="1" lang="en">
                <a:latin typeface="Manrope"/>
                <a:ea typeface="Manrope"/>
                <a:cs typeface="Manrope"/>
                <a:sym typeface="Manrope"/>
              </a:rPr>
              <a:t>sigmoid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’ function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LR becomes a classifier when </a:t>
            </a:r>
            <a:r>
              <a:rPr b="1" lang="en">
                <a:latin typeface="Manrope"/>
                <a:ea typeface="Manrope"/>
                <a:cs typeface="Manrope"/>
                <a:sym typeface="Manrope"/>
              </a:rPr>
              <a:t>a decision threshold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is brought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Threshold </a:t>
            </a:r>
            <a:r>
              <a:rPr b="1" lang="en">
                <a:latin typeface="Manrope"/>
                <a:ea typeface="Manrope"/>
                <a:cs typeface="Manrope"/>
                <a:sym typeface="Manrope"/>
              </a:rPr>
              <a:t>0.5 was used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which was default setting of Scikitlearn Logistic Regression classifier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40" name="Google Shape;5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25" y="1713650"/>
            <a:ext cx="2870225" cy="21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1"/>
          <p:cNvSpPr txBox="1"/>
          <p:nvPr>
            <p:ph type="title"/>
          </p:nvPr>
        </p:nvSpPr>
        <p:spPr>
          <a:xfrm flipH="1">
            <a:off x="2880125" y="101875"/>
            <a:ext cx="4434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Logistic Regression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46" name="Google Shape;5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375" y="1881200"/>
            <a:ext cx="2812275" cy="11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1"/>
          <p:cNvSpPr txBox="1"/>
          <p:nvPr/>
        </p:nvSpPr>
        <p:spPr>
          <a:xfrm>
            <a:off x="6967325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word2vec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48" name="Google Shape;548;p51"/>
          <p:cNvSpPr txBox="1"/>
          <p:nvPr/>
        </p:nvSpPr>
        <p:spPr>
          <a:xfrm>
            <a:off x="4228750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tf-idf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49" name="Google Shape;549;p51"/>
          <p:cNvSpPr txBox="1"/>
          <p:nvPr/>
        </p:nvSpPr>
        <p:spPr>
          <a:xfrm>
            <a:off x="1001650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countvect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50" name="Google Shape;55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6075" y="1881200"/>
            <a:ext cx="2942332" cy="11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175" y="1881200"/>
            <a:ext cx="2812275" cy="1163969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1"/>
          <p:cNvSpPr txBox="1"/>
          <p:nvPr/>
        </p:nvSpPr>
        <p:spPr>
          <a:xfrm>
            <a:off x="518325" y="3661250"/>
            <a:ext cx="7927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nrope"/>
              <a:buChar char="●"/>
            </a:pPr>
            <a:r>
              <a:rPr lang="en" sz="1300">
                <a:latin typeface="Manrope"/>
                <a:ea typeface="Manrope"/>
                <a:cs typeface="Manrope"/>
                <a:sym typeface="Manrope"/>
              </a:rPr>
              <a:t>The performance showed that</a:t>
            </a:r>
            <a:r>
              <a:rPr b="1" lang="en" sz="1300">
                <a:latin typeface="Manrope"/>
                <a:ea typeface="Manrope"/>
                <a:cs typeface="Manrope"/>
                <a:sym typeface="Manrope"/>
              </a:rPr>
              <a:t> Logistic regression performed really well</a:t>
            </a:r>
            <a:r>
              <a:rPr lang="en" sz="1300">
                <a:latin typeface="Manrope"/>
                <a:ea typeface="Manrope"/>
                <a:cs typeface="Manrope"/>
                <a:sym typeface="Manrope"/>
              </a:rPr>
              <a:t>, especially with count vector. </a:t>
            </a:r>
            <a:endParaRPr sz="1300">
              <a:latin typeface="Manrope"/>
              <a:ea typeface="Manrope"/>
              <a:cs typeface="Manrope"/>
              <a:sym typeface="Manrope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nrope"/>
              <a:buChar char="●"/>
            </a:pPr>
            <a:r>
              <a:rPr lang="en" sz="1300">
                <a:latin typeface="Manrope"/>
                <a:ea typeface="Manrope"/>
                <a:cs typeface="Manrope"/>
                <a:sym typeface="Manrope"/>
              </a:rPr>
              <a:t>The </a:t>
            </a:r>
            <a:r>
              <a:rPr b="1" lang="en" sz="1300">
                <a:latin typeface="Manrope"/>
                <a:ea typeface="Manrope"/>
                <a:cs typeface="Manrope"/>
                <a:sym typeface="Manrope"/>
              </a:rPr>
              <a:t>accuracy</a:t>
            </a:r>
            <a:r>
              <a:rPr lang="en" sz="1300">
                <a:latin typeface="Manrope"/>
                <a:ea typeface="Manrope"/>
                <a:cs typeface="Manrope"/>
                <a:sym typeface="Manrope"/>
              </a:rPr>
              <a:t> was </a:t>
            </a:r>
            <a:r>
              <a:rPr b="1" lang="en" sz="1300">
                <a:latin typeface="Manrope"/>
                <a:ea typeface="Manrope"/>
                <a:cs typeface="Manrope"/>
                <a:sym typeface="Manrope"/>
              </a:rPr>
              <a:t>96%</a:t>
            </a:r>
            <a:r>
              <a:rPr lang="en" sz="1300">
                <a:latin typeface="Manrope"/>
                <a:ea typeface="Manrope"/>
                <a:cs typeface="Manrope"/>
                <a:sym typeface="Manrope"/>
              </a:rPr>
              <a:t>, and 94% and 91% for count vector, tf-idf, word2vec respectively. </a:t>
            </a:r>
            <a:endParaRPr sz="13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53" name="Google Shape;553;p51"/>
          <p:cNvSpPr/>
          <p:nvPr/>
        </p:nvSpPr>
        <p:spPr>
          <a:xfrm>
            <a:off x="518325" y="3587725"/>
            <a:ext cx="8290500" cy="11640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/>
          <p:cNvSpPr txBox="1"/>
          <p:nvPr>
            <p:ph type="title"/>
          </p:nvPr>
        </p:nvSpPr>
        <p:spPr>
          <a:xfrm flipH="1">
            <a:off x="2880125" y="101875"/>
            <a:ext cx="4434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Gradient Boosting</a:t>
            </a:r>
            <a:endParaRPr b="1"/>
          </a:p>
        </p:txBody>
      </p:sp>
      <p:sp>
        <p:nvSpPr>
          <p:cNvPr id="559" name="Google Shape;559;p52"/>
          <p:cNvSpPr txBox="1"/>
          <p:nvPr/>
        </p:nvSpPr>
        <p:spPr>
          <a:xfrm>
            <a:off x="4178500" y="1193075"/>
            <a:ext cx="4560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b="1" lang="en" sz="1200"/>
              <a:t>Boosting</a:t>
            </a:r>
            <a:r>
              <a:rPr lang="en" sz="1200"/>
              <a:t> is a method for creating an </a:t>
            </a:r>
            <a:r>
              <a:rPr b="1" lang="en" sz="1200"/>
              <a:t>ensemble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b="1" lang="en" sz="1200"/>
              <a:t>It starts by fitting an initial model to the data</a:t>
            </a:r>
            <a:r>
              <a:rPr lang="en" sz="1200"/>
              <a:t>. Then a second model is built that focuses on accurately predicting the cases </a:t>
            </a:r>
            <a:r>
              <a:rPr b="1" lang="en" sz="1200"/>
              <a:t>where the first model performs poorly</a:t>
            </a:r>
            <a:r>
              <a:rPr lang="en" sz="1200"/>
              <a:t>. 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Each successive model attempts to correct for the shortcomings of the combined boosted ensemble of all previous models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Gradient boosting is a type of boosting algorithm</a:t>
            </a:r>
            <a:r>
              <a:rPr lang="en" sz="1200"/>
              <a:t>. It relies on the intuition that the best possible next model, when combined with previous models, minimizes the overall prediction error</a:t>
            </a:r>
            <a:endParaRPr sz="1200"/>
          </a:p>
        </p:txBody>
      </p:sp>
      <p:pic>
        <p:nvPicPr>
          <p:cNvPr id="560" name="Google Shape;5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75" y="1803325"/>
            <a:ext cx="3524674" cy="19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2"/>
          <p:cNvSpPr/>
          <p:nvPr/>
        </p:nvSpPr>
        <p:spPr>
          <a:xfrm>
            <a:off x="4097450" y="1035625"/>
            <a:ext cx="4711500" cy="37161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3"/>
          <p:cNvSpPr txBox="1"/>
          <p:nvPr>
            <p:ph type="title"/>
          </p:nvPr>
        </p:nvSpPr>
        <p:spPr>
          <a:xfrm flipH="1">
            <a:off x="2880125" y="101875"/>
            <a:ext cx="4434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Gradient Boosting</a:t>
            </a:r>
            <a:endParaRPr b="1"/>
          </a:p>
        </p:txBody>
      </p:sp>
      <p:sp>
        <p:nvSpPr>
          <p:cNvPr id="567" name="Google Shape;567;p53"/>
          <p:cNvSpPr txBox="1"/>
          <p:nvPr/>
        </p:nvSpPr>
        <p:spPr>
          <a:xfrm>
            <a:off x="6967325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word2vec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68" name="Google Shape;568;p53"/>
          <p:cNvSpPr txBox="1"/>
          <p:nvPr/>
        </p:nvSpPr>
        <p:spPr>
          <a:xfrm>
            <a:off x="4228750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tf-idf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69" name="Google Shape;569;p53"/>
          <p:cNvSpPr txBox="1"/>
          <p:nvPr/>
        </p:nvSpPr>
        <p:spPr>
          <a:xfrm>
            <a:off x="1001650" y="13760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countvect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70" name="Google Shape;5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250" y="1898775"/>
            <a:ext cx="2749974" cy="10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175" y="1902638"/>
            <a:ext cx="2749975" cy="108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7675" y="1898775"/>
            <a:ext cx="2875055" cy="10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3"/>
          <p:cNvSpPr txBox="1"/>
          <p:nvPr/>
        </p:nvSpPr>
        <p:spPr>
          <a:xfrm>
            <a:off x="834325" y="3486900"/>
            <a:ext cx="7822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The performance showed that 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the accuracy was lower than other models overall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.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The model with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word2vec 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performed the best among three(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90%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). 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We expected GB performs better than a single model since it is a type of ensemble method but it didn’t. 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=&gt; future study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74" name="Google Shape;574;p53"/>
          <p:cNvSpPr/>
          <p:nvPr/>
        </p:nvSpPr>
        <p:spPr>
          <a:xfrm>
            <a:off x="527250" y="3454800"/>
            <a:ext cx="8089500" cy="12648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4"/>
          <p:cNvSpPr txBox="1"/>
          <p:nvPr>
            <p:ph type="title"/>
          </p:nvPr>
        </p:nvSpPr>
        <p:spPr>
          <a:xfrm flipH="1">
            <a:off x="4039475" y="92675"/>
            <a:ext cx="4434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LSTM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80" name="Google Shape;580;p54"/>
          <p:cNvSpPr txBox="1"/>
          <p:nvPr/>
        </p:nvSpPr>
        <p:spPr>
          <a:xfrm>
            <a:off x="131125" y="2893050"/>
            <a:ext cx="8902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b="1" lang="en" sz="1200"/>
              <a:t>LSTM</a:t>
            </a:r>
            <a:r>
              <a:rPr lang="en" sz="1200"/>
              <a:t> is an advanced RNN, </a:t>
            </a:r>
            <a:r>
              <a:rPr b="1" lang="en" sz="1200"/>
              <a:t>a sequential network</a:t>
            </a:r>
            <a:r>
              <a:rPr lang="en" sz="1200"/>
              <a:t>, that allows information to persist. It is capable of handling the vanishing gradient problem faced by RNN</a:t>
            </a:r>
            <a:r>
              <a:rPr lang="en" sz="1200"/>
              <a:t>. </a:t>
            </a:r>
            <a:endParaRPr sz="1200"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en" sz="1200"/>
              <a:t>The LSTM  consists of </a:t>
            </a:r>
            <a:r>
              <a:rPr b="1" lang="en" sz="1200"/>
              <a:t>three gates</a:t>
            </a:r>
            <a:r>
              <a:rPr lang="en" sz="1200"/>
              <a:t>. </a:t>
            </a:r>
            <a:endParaRPr sz="1200"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sz="1200"/>
              <a:t>Forget Gate</a:t>
            </a:r>
            <a:r>
              <a:rPr lang="en" sz="1200"/>
              <a:t>: chooses whether the information coming from the previous timestamp is to be remembered or is irrelevant and can be forgotten. </a:t>
            </a:r>
            <a:endParaRPr sz="1200"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sz="1200"/>
              <a:t>Input Gate</a:t>
            </a:r>
            <a:r>
              <a:rPr lang="en" sz="1200"/>
              <a:t>: the cell tries to learn new information from the input to this cell. </a:t>
            </a:r>
            <a:endParaRPr sz="1200"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sz="1200"/>
              <a:t>Output gate</a:t>
            </a:r>
            <a:r>
              <a:rPr lang="en" sz="1200"/>
              <a:t>: the cell passes the updated information from the current timestamp to the next timestamp.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1" name="Google Shape;5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750" y="803676"/>
            <a:ext cx="4822249" cy="18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54"/>
          <p:cNvSpPr/>
          <p:nvPr/>
        </p:nvSpPr>
        <p:spPr>
          <a:xfrm>
            <a:off x="131125" y="2854675"/>
            <a:ext cx="8804700" cy="20319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5"/>
          <p:cNvSpPr/>
          <p:nvPr/>
        </p:nvSpPr>
        <p:spPr>
          <a:xfrm>
            <a:off x="3421825" y="697800"/>
            <a:ext cx="5387100" cy="40539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5"/>
          <p:cNvSpPr txBox="1"/>
          <p:nvPr>
            <p:ph type="title"/>
          </p:nvPr>
        </p:nvSpPr>
        <p:spPr>
          <a:xfrm flipH="1">
            <a:off x="4039475" y="92675"/>
            <a:ext cx="4434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LSTM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89" name="Google Shape;5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50" y="771850"/>
            <a:ext cx="2685399" cy="2154424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5"/>
          <p:cNvSpPr txBox="1"/>
          <p:nvPr/>
        </p:nvSpPr>
        <p:spPr>
          <a:xfrm>
            <a:off x="3507675" y="803675"/>
            <a:ext cx="53013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❏"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Tensorflow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and </a:t>
            </a:r>
            <a:r>
              <a:rPr b="1" lang="en">
                <a:latin typeface="Manrope"/>
                <a:ea typeface="Manrope"/>
                <a:cs typeface="Manrope"/>
                <a:sym typeface="Manrope"/>
              </a:rPr>
              <a:t>keras sequential model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used to build LSTM model.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embedding layer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dropout layer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LSTM layer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Flatten layer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Three dense layers and dropout layers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For </a:t>
            </a:r>
            <a:r>
              <a:rPr b="1" lang="en">
                <a:latin typeface="Manrope"/>
                <a:ea typeface="Manrope"/>
                <a:cs typeface="Manrope"/>
                <a:sym typeface="Manrope"/>
              </a:rPr>
              <a:t>middle dense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layers, </a:t>
            </a:r>
            <a:r>
              <a:rPr b="1" lang="en">
                <a:latin typeface="Manrope"/>
                <a:ea typeface="Manrope"/>
                <a:cs typeface="Manrope"/>
                <a:sym typeface="Manrope"/>
              </a:rPr>
              <a:t>‘relu’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activation function was used and for the</a:t>
            </a:r>
            <a:r>
              <a:rPr b="1" lang="en">
                <a:latin typeface="Manrope"/>
                <a:ea typeface="Manrope"/>
                <a:cs typeface="Manrope"/>
                <a:sym typeface="Manrope"/>
              </a:rPr>
              <a:t> final dense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layer, </a:t>
            </a:r>
            <a:r>
              <a:rPr b="1" lang="en">
                <a:latin typeface="Manrope"/>
                <a:ea typeface="Manrope"/>
                <a:cs typeface="Manrope"/>
                <a:sym typeface="Manrope"/>
              </a:rPr>
              <a:t>‘sigmoid’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function was used.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❏"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Epoch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was set as </a:t>
            </a:r>
            <a:r>
              <a:rPr b="1" lang="en">
                <a:latin typeface="Manrope"/>
                <a:ea typeface="Manrope"/>
                <a:cs typeface="Manrope"/>
                <a:sym typeface="Manrope"/>
              </a:rPr>
              <a:t>10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and we could see in each epoch, the loss decreased and the accuracy increased.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91" name="Google Shape;59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025" y="3049350"/>
            <a:ext cx="29718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6"/>
          <p:cNvSpPr/>
          <p:nvPr/>
        </p:nvSpPr>
        <p:spPr>
          <a:xfrm>
            <a:off x="152650" y="3992150"/>
            <a:ext cx="8892300" cy="11514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6"/>
          <p:cNvSpPr txBox="1"/>
          <p:nvPr/>
        </p:nvSpPr>
        <p:spPr>
          <a:xfrm>
            <a:off x="99000" y="3992150"/>
            <a:ext cx="9045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To determine the threshold,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ROC curve was looked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 and found the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 threshold value as 0.87 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and 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th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e accuracy was 90%</a:t>
            </a:r>
            <a:endParaRPr b="1" sz="1200"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When w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e changed the threshold to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 0.5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 to see the effects, found out that the accuracy got higher to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92%</a:t>
            </a:r>
            <a:endParaRPr b="1" sz="1200"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The model with word2vec had slightly lower accuracy than one with keras. 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98" name="Google Shape;598;p56"/>
          <p:cNvSpPr txBox="1"/>
          <p:nvPr>
            <p:ph type="title"/>
          </p:nvPr>
        </p:nvSpPr>
        <p:spPr>
          <a:xfrm flipH="1">
            <a:off x="4039475" y="92675"/>
            <a:ext cx="4434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LSTM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99" name="Google Shape;599;p56"/>
          <p:cNvSpPr/>
          <p:nvPr/>
        </p:nvSpPr>
        <p:spPr>
          <a:xfrm flipH="1" rot="8921821">
            <a:off x="2549101" y="3961919"/>
            <a:ext cx="8201049" cy="3015736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600" name="Google Shape;60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423" y="840750"/>
            <a:ext cx="2175600" cy="1589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599" y="899225"/>
            <a:ext cx="2920224" cy="1640401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6"/>
          <p:cNvSpPr txBox="1"/>
          <p:nvPr/>
        </p:nvSpPr>
        <p:spPr>
          <a:xfrm>
            <a:off x="2163550" y="49902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ROC curve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03" name="Google Shape;603;p56"/>
          <p:cNvSpPr txBox="1"/>
          <p:nvPr/>
        </p:nvSpPr>
        <p:spPr>
          <a:xfrm>
            <a:off x="6096980" y="499025"/>
            <a:ext cx="16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Finding threshold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604" name="Google Shape;604;p56"/>
          <p:cNvGrpSpPr/>
          <p:nvPr/>
        </p:nvGrpSpPr>
        <p:grpSpPr>
          <a:xfrm>
            <a:off x="98925" y="2430625"/>
            <a:ext cx="8946145" cy="1531575"/>
            <a:chOff x="114325" y="2743500"/>
            <a:chExt cx="8946145" cy="1531575"/>
          </a:xfrm>
        </p:grpSpPr>
        <p:pic>
          <p:nvPicPr>
            <p:cNvPr id="605" name="Google Shape;605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4325" y="3093975"/>
              <a:ext cx="2971800" cy="118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p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68875" y="3093975"/>
              <a:ext cx="2971800" cy="105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5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85750" y="3041599"/>
              <a:ext cx="2774720" cy="120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" name="Google Shape;608;p56"/>
            <p:cNvSpPr txBox="1"/>
            <p:nvPr/>
          </p:nvSpPr>
          <p:spPr>
            <a:xfrm>
              <a:off x="512425" y="2777400"/>
              <a:ext cx="2175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anrope"/>
                  <a:ea typeface="Manrope"/>
                  <a:cs typeface="Manrope"/>
                  <a:sym typeface="Manrope"/>
                </a:rPr>
                <a:t>Keras, threshold = 0.87</a:t>
              </a: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609" name="Google Shape;609;p56"/>
            <p:cNvSpPr txBox="1"/>
            <p:nvPr/>
          </p:nvSpPr>
          <p:spPr>
            <a:xfrm>
              <a:off x="3657238" y="2777400"/>
              <a:ext cx="2175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anrope"/>
                  <a:ea typeface="Manrope"/>
                  <a:cs typeface="Manrope"/>
                  <a:sym typeface="Manrope"/>
                </a:rPr>
                <a:t>Keras, threshold = 0.5</a:t>
              </a: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610" name="Google Shape;610;p56"/>
            <p:cNvSpPr txBox="1"/>
            <p:nvPr/>
          </p:nvSpPr>
          <p:spPr>
            <a:xfrm>
              <a:off x="6491450" y="2743500"/>
              <a:ext cx="2553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anrope"/>
                  <a:ea typeface="Manrope"/>
                  <a:cs typeface="Manrope"/>
                  <a:sym typeface="Manrope"/>
                </a:rPr>
                <a:t>word2vec</a:t>
              </a:r>
              <a:r>
                <a:rPr lang="en">
                  <a:latin typeface="Manrope"/>
                  <a:ea typeface="Manrope"/>
                  <a:cs typeface="Manrope"/>
                  <a:sym typeface="Manrope"/>
                </a:rPr>
                <a:t>, threshold = 0.5</a:t>
              </a: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7"/>
          <p:cNvSpPr txBox="1"/>
          <p:nvPr>
            <p:ph type="title"/>
          </p:nvPr>
        </p:nvSpPr>
        <p:spPr>
          <a:xfrm>
            <a:off x="716550" y="1739025"/>
            <a:ext cx="4518900" cy="8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KEY FINDINGS</a:t>
            </a:r>
            <a:endParaRPr/>
          </a:p>
        </p:txBody>
      </p:sp>
      <p:sp>
        <p:nvSpPr>
          <p:cNvPr id="616" name="Google Shape;616;p57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8"/>
          <p:cNvSpPr/>
          <p:nvPr/>
        </p:nvSpPr>
        <p:spPr>
          <a:xfrm>
            <a:off x="490475" y="3045025"/>
            <a:ext cx="8359500" cy="17982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8"/>
          <p:cNvSpPr txBox="1"/>
          <p:nvPr>
            <p:ph type="title"/>
          </p:nvPr>
        </p:nvSpPr>
        <p:spPr>
          <a:xfrm flipH="1">
            <a:off x="3127475" y="120275"/>
            <a:ext cx="2604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FINDINGS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623" name="Google Shape;62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00" y="1299950"/>
            <a:ext cx="4097050" cy="13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8"/>
          <p:cNvSpPr/>
          <p:nvPr/>
        </p:nvSpPr>
        <p:spPr>
          <a:xfrm>
            <a:off x="490475" y="2953525"/>
            <a:ext cx="8359500" cy="1981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We explored 5 models : Naive Bayes, Logistic Regression, KNN, Gradient Boosting, and LSTM for Sentiment Analysis problem with Amazon product review data. 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Among 5 models,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Logistic Regression performed the best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 with the dataset in this project.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it’s not that one is better than others but sometimes countvect performed better and sometimes word2vec performed better than others. So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when selecting models and vectorizing methods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 we found that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it’s good to try various combinations of them and see what performs better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.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625" name="Google Shape;62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625" y="1604875"/>
            <a:ext cx="2817100" cy="666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9"/>
          <p:cNvSpPr/>
          <p:nvPr/>
        </p:nvSpPr>
        <p:spPr>
          <a:xfrm>
            <a:off x="621225" y="1242175"/>
            <a:ext cx="7923600" cy="34548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9"/>
          <p:cNvSpPr txBox="1"/>
          <p:nvPr>
            <p:ph type="title"/>
          </p:nvPr>
        </p:nvSpPr>
        <p:spPr>
          <a:xfrm flipH="1">
            <a:off x="3127475" y="120275"/>
            <a:ext cx="2604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FINDINGS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32" name="Google Shape;632;p59"/>
          <p:cNvSpPr/>
          <p:nvPr/>
        </p:nvSpPr>
        <p:spPr>
          <a:xfrm>
            <a:off x="534050" y="1242175"/>
            <a:ext cx="7923600" cy="318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When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determining the threshold of probability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 to classify, not only the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ROC curve but also data structure can be considered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. 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-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The data we used in this project was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skewed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 data which had f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ar more positive reviews than negative reviews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, so when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the threshold for a more true positive rate was set, it had higher accuracy. </a:t>
            </a:r>
            <a:endParaRPr b="1" sz="1200">
              <a:latin typeface="Manrope"/>
              <a:ea typeface="Manrope"/>
              <a:cs typeface="Manrope"/>
              <a:sym typeface="Manrope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Manrope"/>
              <a:ea typeface="Manrope"/>
              <a:cs typeface="Manrope"/>
              <a:sym typeface="Manrope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●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Finally, the results showed that not always complex and the latest model performs better than the others,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classic models can perform well like logistic regression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. </a:t>
            </a:r>
            <a:r>
              <a:rPr b="1" lang="en" sz="1200">
                <a:latin typeface="Manrope"/>
                <a:ea typeface="Manrope"/>
                <a:cs typeface="Manrope"/>
                <a:sym typeface="Manrope"/>
              </a:rPr>
              <a:t>We could learn that model selection is not a simple work</a:t>
            </a: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 that should include considering training and computing time, data structure and feature, method, hyperparameter, overfitting, deciding evaluation matrix, etc comprehensively through this project.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/>
          <p:nvPr>
            <p:ph type="title"/>
          </p:nvPr>
        </p:nvSpPr>
        <p:spPr>
          <a:xfrm>
            <a:off x="716550" y="1739025"/>
            <a:ext cx="3855600" cy="8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</a:t>
            </a:r>
            <a:endParaRPr/>
          </a:p>
        </p:txBody>
      </p:sp>
      <p:sp>
        <p:nvSpPr>
          <p:cNvPr id="336" name="Google Shape;336;p33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0"/>
          <p:cNvSpPr txBox="1"/>
          <p:nvPr>
            <p:ph type="title"/>
          </p:nvPr>
        </p:nvSpPr>
        <p:spPr>
          <a:xfrm>
            <a:off x="2602825" y="1886250"/>
            <a:ext cx="4518900" cy="8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</a:t>
            </a:r>
            <a:endParaRPr/>
          </a:p>
        </p:txBody>
      </p:sp>
      <p:pic>
        <p:nvPicPr>
          <p:cNvPr id="638" name="Google Shape;63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675" y="1920125"/>
            <a:ext cx="821750" cy="8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PROBLEM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42" name="Google Shape;342;p34"/>
          <p:cNvSpPr txBox="1"/>
          <p:nvPr>
            <p:ph idx="2" type="title"/>
          </p:nvPr>
        </p:nvSpPr>
        <p:spPr>
          <a:xfrm>
            <a:off x="1164025" y="11603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</a:t>
            </a:r>
            <a:endParaRPr/>
          </a:p>
        </p:txBody>
      </p:sp>
      <p:sp>
        <p:nvSpPr>
          <p:cNvPr id="343" name="Google Shape;343;p34"/>
          <p:cNvSpPr txBox="1"/>
          <p:nvPr>
            <p:ph idx="1" type="subTitle"/>
          </p:nvPr>
        </p:nvSpPr>
        <p:spPr>
          <a:xfrm>
            <a:off x="1163925" y="1910234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(Sentiment Analysis)</a:t>
            </a:r>
            <a:endParaRPr/>
          </a:p>
        </p:txBody>
      </p:sp>
      <p:sp>
        <p:nvSpPr>
          <p:cNvPr id="344" name="Google Shape;344;p34"/>
          <p:cNvSpPr txBox="1"/>
          <p:nvPr>
            <p:ph idx="3" type="title"/>
          </p:nvPr>
        </p:nvSpPr>
        <p:spPr>
          <a:xfrm>
            <a:off x="3549063" y="11603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345" name="Google Shape;345;p34"/>
          <p:cNvSpPr txBox="1"/>
          <p:nvPr>
            <p:ph idx="4" type="subTitle"/>
          </p:nvPr>
        </p:nvSpPr>
        <p:spPr>
          <a:xfrm>
            <a:off x="3549063" y="16147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5 models : Naive bayes, K-Nearest-Neighbor, Logistic regression, Gradient Boosting, LSTM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4"/>
          <p:cNvSpPr txBox="1"/>
          <p:nvPr>
            <p:ph idx="5" type="title"/>
          </p:nvPr>
        </p:nvSpPr>
        <p:spPr>
          <a:xfrm>
            <a:off x="5934100" y="11603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347" name="Google Shape;347;p34"/>
          <p:cNvSpPr txBox="1"/>
          <p:nvPr>
            <p:ph idx="6" type="subTitle"/>
          </p:nvPr>
        </p:nvSpPr>
        <p:spPr>
          <a:xfrm>
            <a:off x="5934225" y="18471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reviews of fine food on Amazon</a:t>
            </a:r>
            <a:endParaRPr/>
          </a:p>
        </p:txBody>
      </p:sp>
      <p:sp>
        <p:nvSpPr>
          <p:cNvPr id="348" name="Google Shape;348;p34"/>
          <p:cNvSpPr/>
          <p:nvPr/>
        </p:nvSpPr>
        <p:spPr>
          <a:xfrm rot="-529266">
            <a:off x="1996784" y="3135394"/>
            <a:ext cx="380269" cy="498337"/>
          </a:xfrm>
          <a:custGeom>
            <a:rect b="b" l="l" r="r" t="t"/>
            <a:pathLst>
              <a:path extrusionOk="0" h="10617" w="8102">
                <a:moveTo>
                  <a:pt x="4051" y="625"/>
                </a:moveTo>
                <a:cubicBezTo>
                  <a:pt x="4462" y="625"/>
                  <a:pt x="4801" y="893"/>
                  <a:pt x="4925" y="1249"/>
                </a:cubicBezTo>
                <a:lnTo>
                  <a:pt x="3177" y="1249"/>
                </a:lnTo>
                <a:cubicBezTo>
                  <a:pt x="3302" y="893"/>
                  <a:pt x="3641" y="625"/>
                  <a:pt x="4051" y="625"/>
                </a:cubicBezTo>
                <a:close/>
                <a:moveTo>
                  <a:pt x="4979" y="1874"/>
                </a:moveTo>
                <a:lnTo>
                  <a:pt x="4979" y="2516"/>
                </a:lnTo>
                <a:lnTo>
                  <a:pt x="3123" y="2516"/>
                </a:lnTo>
                <a:lnTo>
                  <a:pt x="3123" y="1874"/>
                </a:lnTo>
                <a:close/>
                <a:moveTo>
                  <a:pt x="2535" y="3159"/>
                </a:moveTo>
                <a:lnTo>
                  <a:pt x="2535" y="3159"/>
                </a:lnTo>
                <a:cubicBezTo>
                  <a:pt x="2481" y="3230"/>
                  <a:pt x="2428" y="3301"/>
                  <a:pt x="2374" y="3391"/>
                </a:cubicBezTo>
                <a:cubicBezTo>
                  <a:pt x="2053" y="3908"/>
                  <a:pt x="1874" y="4586"/>
                  <a:pt x="1874" y="5318"/>
                </a:cubicBezTo>
                <a:cubicBezTo>
                  <a:pt x="1874" y="6031"/>
                  <a:pt x="2053" y="6727"/>
                  <a:pt x="2374" y="7245"/>
                </a:cubicBezTo>
                <a:cubicBezTo>
                  <a:pt x="2428" y="7316"/>
                  <a:pt x="2481" y="7405"/>
                  <a:pt x="2535" y="7477"/>
                </a:cubicBezTo>
                <a:cubicBezTo>
                  <a:pt x="1464" y="7352"/>
                  <a:pt x="625" y="6424"/>
                  <a:pt x="625" y="5318"/>
                </a:cubicBezTo>
                <a:cubicBezTo>
                  <a:pt x="625" y="4194"/>
                  <a:pt x="1464" y="3284"/>
                  <a:pt x="2535" y="3159"/>
                </a:cubicBezTo>
                <a:close/>
                <a:moveTo>
                  <a:pt x="5550" y="3159"/>
                </a:moveTo>
                <a:lnTo>
                  <a:pt x="5550" y="3159"/>
                </a:lnTo>
                <a:cubicBezTo>
                  <a:pt x="6638" y="3284"/>
                  <a:pt x="7477" y="4194"/>
                  <a:pt x="7477" y="5318"/>
                </a:cubicBezTo>
                <a:cubicBezTo>
                  <a:pt x="7477" y="6424"/>
                  <a:pt x="6638" y="7352"/>
                  <a:pt x="5550" y="7477"/>
                </a:cubicBezTo>
                <a:cubicBezTo>
                  <a:pt x="5621" y="7405"/>
                  <a:pt x="5675" y="7316"/>
                  <a:pt x="5728" y="7245"/>
                </a:cubicBezTo>
                <a:cubicBezTo>
                  <a:pt x="6050" y="6727"/>
                  <a:pt x="6228" y="6031"/>
                  <a:pt x="6228" y="5318"/>
                </a:cubicBezTo>
                <a:cubicBezTo>
                  <a:pt x="6228" y="4586"/>
                  <a:pt x="6050" y="3908"/>
                  <a:pt x="5728" y="3391"/>
                </a:cubicBezTo>
                <a:cubicBezTo>
                  <a:pt x="5675" y="3301"/>
                  <a:pt x="5621" y="3230"/>
                  <a:pt x="5550" y="3159"/>
                </a:cubicBezTo>
                <a:close/>
                <a:moveTo>
                  <a:pt x="3730" y="3141"/>
                </a:moveTo>
                <a:lnTo>
                  <a:pt x="3730" y="7494"/>
                </a:lnTo>
                <a:cubicBezTo>
                  <a:pt x="3070" y="7494"/>
                  <a:pt x="2499" y="6495"/>
                  <a:pt x="2499" y="5318"/>
                </a:cubicBezTo>
                <a:cubicBezTo>
                  <a:pt x="2499" y="4140"/>
                  <a:pt x="3070" y="3141"/>
                  <a:pt x="3730" y="3141"/>
                </a:cubicBezTo>
                <a:close/>
                <a:moveTo>
                  <a:pt x="4355" y="3141"/>
                </a:moveTo>
                <a:cubicBezTo>
                  <a:pt x="5033" y="3141"/>
                  <a:pt x="5603" y="4140"/>
                  <a:pt x="5603" y="5318"/>
                </a:cubicBezTo>
                <a:cubicBezTo>
                  <a:pt x="5603" y="6495"/>
                  <a:pt x="5033" y="7494"/>
                  <a:pt x="4355" y="7494"/>
                </a:cubicBezTo>
                <a:lnTo>
                  <a:pt x="4355" y="3141"/>
                </a:lnTo>
                <a:close/>
                <a:moveTo>
                  <a:pt x="4979" y="8119"/>
                </a:moveTo>
                <a:lnTo>
                  <a:pt x="4979" y="8743"/>
                </a:lnTo>
                <a:lnTo>
                  <a:pt x="3123" y="8743"/>
                </a:lnTo>
                <a:lnTo>
                  <a:pt x="3123" y="8119"/>
                </a:lnTo>
                <a:close/>
                <a:moveTo>
                  <a:pt x="4072" y="0"/>
                </a:moveTo>
                <a:cubicBezTo>
                  <a:pt x="3212" y="0"/>
                  <a:pt x="2499" y="690"/>
                  <a:pt x="2499" y="1553"/>
                </a:cubicBezTo>
                <a:lnTo>
                  <a:pt x="2499" y="2534"/>
                </a:lnTo>
                <a:cubicBezTo>
                  <a:pt x="1089" y="2695"/>
                  <a:pt x="1" y="3872"/>
                  <a:pt x="1" y="5318"/>
                </a:cubicBezTo>
                <a:cubicBezTo>
                  <a:pt x="1" y="6745"/>
                  <a:pt x="1089" y="7940"/>
                  <a:pt x="2499" y="8101"/>
                </a:cubicBezTo>
                <a:lnTo>
                  <a:pt x="2499" y="10617"/>
                </a:lnTo>
                <a:lnTo>
                  <a:pt x="3123" y="10617"/>
                </a:lnTo>
                <a:lnTo>
                  <a:pt x="3123" y="9350"/>
                </a:lnTo>
                <a:lnTo>
                  <a:pt x="3730" y="9350"/>
                </a:lnTo>
                <a:lnTo>
                  <a:pt x="3730" y="10617"/>
                </a:lnTo>
                <a:lnTo>
                  <a:pt x="4355" y="10617"/>
                </a:lnTo>
                <a:lnTo>
                  <a:pt x="4355" y="9350"/>
                </a:lnTo>
                <a:lnTo>
                  <a:pt x="4979" y="9350"/>
                </a:lnTo>
                <a:lnTo>
                  <a:pt x="4979" y="10617"/>
                </a:lnTo>
                <a:lnTo>
                  <a:pt x="5603" y="10617"/>
                </a:lnTo>
                <a:lnTo>
                  <a:pt x="5603" y="8101"/>
                </a:lnTo>
                <a:cubicBezTo>
                  <a:pt x="6995" y="7940"/>
                  <a:pt x="8101" y="6745"/>
                  <a:pt x="8101" y="5318"/>
                </a:cubicBezTo>
                <a:cubicBezTo>
                  <a:pt x="8101" y="3872"/>
                  <a:pt x="6995" y="2695"/>
                  <a:pt x="5603" y="2534"/>
                </a:cubicBezTo>
                <a:lnTo>
                  <a:pt x="5603" y="1589"/>
                </a:lnTo>
                <a:cubicBezTo>
                  <a:pt x="5603" y="732"/>
                  <a:pt x="4943" y="36"/>
                  <a:pt x="4105" y="1"/>
                </a:cubicBezTo>
                <a:cubicBezTo>
                  <a:pt x="4094" y="0"/>
                  <a:pt x="4083" y="0"/>
                  <a:pt x="40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34"/>
          <p:cNvGrpSpPr/>
          <p:nvPr/>
        </p:nvGrpSpPr>
        <p:grpSpPr>
          <a:xfrm rot="484655">
            <a:off x="4337073" y="3207738"/>
            <a:ext cx="479571" cy="420934"/>
            <a:chOff x="4772497" y="1789389"/>
            <a:chExt cx="341543" cy="299761"/>
          </a:xfrm>
        </p:grpSpPr>
        <p:sp>
          <p:nvSpPr>
            <p:cNvPr id="350" name="Google Shape;350;p34"/>
            <p:cNvSpPr/>
            <p:nvPr/>
          </p:nvSpPr>
          <p:spPr>
            <a:xfrm>
              <a:off x="4812609" y="1829533"/>
              <a:ext cx="80255" cy="79677"/>
            </a:xfrm>
            <a:custGeom>
              <a:rect b="b" l="l" r="r" t="t"/>
              <a:pathLst>
                <a:path extrusionOk="0" h="2481" w="2499">
                  <a:moveTo>
                    <a:pt x="1249" y="625"/>
                  </a:moveTo>
                  <a:cubicBezTo>
                    <a:pt x="1588" y="625"/>
                    <a:pt x="1874" y="911"/>
                    <a:pt x="1874" y="1250"/>
                  </a:cubicBezTo>
                  <a:cubicBezTo>
                    <a:pt x="1874" y="1589"/>
                    <a:pt x="1588" y="1874"/>
                    <a:pt x="1249" y="1874"/>
                  </a:cubicBezTo>
                  <a:cubicBezTo>
                    <a:pt x="910" y="1874"/>
                    <a:pt x="625" y="1589"/>
                    <a:pt x="625" y="1250"/>
                  </a:cubicBezTo>
                  <a:cubicBezTo>
                    <a:pt x="625" y="911"/>
                    <a:pt x="910" y="625"/>
                    <a:pt x="1249" y="625"/>
                  </a:cubicBezTo>
                  <a:close/>
                  <a:moveTo>
                    <a:pt x="1249" y="1"/>
                  </a:moveTo>
                  <a:cubicBezTo>
                    <a:pt x="553" y="1"/>
                    <a:pt x="0" y="554"/>
                    <a:pt x="0" y="1250"/>
                  </a:cubicBezTo>
                  <a:cubicBezTo>
                    <a:pt x="0" y="1928"/>
                    <a:pt x="553" y="2481"/>
                    <a:pt x="1249" y="2481"/>
                  </a:cubicBezTo>
                  <a:cubicBezTo>
                    <a:pt x="1927" y="2481"/>
                    <a:pt x="2498" y="1928"/>
                    <a:pt x="2498" y="1250"/>
                  </a:cubicBezTo>
                  <a:cubicBezTo>
                    <a:pt x="2498" y="554"/>
                    <a:pt x="1927" y="1"/>
                    <a:pt x="1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4772497" y="1789389"/>
              <a:ext cx="341543" cy="220116"/>
            </a:xfrm>
            <a:custGeom>
              <a:rect b="b" l="l" r="r" t="t"/>
              <a:pathLst>
                <a:path extrusionOk="0" h="6854" w="10635">
                  <a:moveTo>
                    <a:pt x="2498" y="626"/>
                  </a:moveTo>
                  <a:cubicBezTo>
                    <a:pt x="3533" y="626"/>
                    <a:pt x="4354" y="1465"/>
                    <a:pt x="4354" y="2500"/>
                  </a:cubicBezTo>
                  <a:cubicBezTo>
                    <a:pt x="4354" y="3517"/>
                    <a:pt x="3533" y="4355"/>
                    <a:pt x="2498" y="4355"/>
                  </a:cubicBezTo>
                  <a:cubicBezTo>
                    <a:pt x="1463" y="4355"/>
                    <a:pt x="625" y="3517"/>
                    <a:pt x="625" y="2500"/>
                  </a:cubicBezTo>
                  <a:cubicBezTo>
                    <a:pt x="625" y="1465"/>
                    <a:pt x="1463" y="626"/>
                    <a:pt x="2498" y="626"/>
                  </a:cubicBezTo>
                  <a:close/>
                  <a:moveTo>
                    <a:pt x="8136" y="626"/>
                  </a:moveTo>
                  <a:cubicBezTo>
                    <a:pt x="9171" y="626"/>
                    <a:pt x="10010" y="1465"/>
                    <a:pt x="10010" y="2500"/>
                  </a:cubicBezTo>
                  <a:cubicBezTo>
                    <a:pt x="10010" y="3517"/>
                    <a:pt x="9171" y="4355"/>
                    <a:pt x="8136" y="4355"/>
                  </a:cubicBezTo>
                  <a:cubicBezTo>
                    <a:pt x="7102" y="4355"/>
                    <a:pt x="6263" y="3517"/>
                    <a:pt x="6263" y="2500"/>
                  </a:cubicBezTo>
                  <a:cubicBezTo>
                    <a:pt x="6263" y="1465"/>
                    <a:pt x="7102" y="626"/>
                    <a:pt x="8136" y="626"/>
                  </a:cubicBezTo>
                  <a:close/>
                  <a:moveTo>
                    <a:pt x="10010" y="4980"/>
                  </a:moveTo>
                  <a:lnTo>
                    <a:pt x="10010" y="5604"/>
                  </a:lnTo>
                  <a:lnTo>
                    <a:pt x="8761" y="5604"/>
                  </a:lnTo>
                  <a:lnTo>
                    <a:pt x="8761" y="6229"/>
                  </a:lnTo>
                  <a:lnTo>
                    <a:pt x="8136" y="6229"/>
                  </a:lnTo>
                  <a:lnTo>
                    <a:pt x="8136" y="5604"/>
                  </a:lnTo>
                  <a:lnTo>
                    <a:pt x="2498" y="5604"/>
                  </a:lnTo>
                  <a:lnTo>
                    <a:pt x="2498" y="6229"/>
                  </a:lnTo>
                  <a:lnTo>
                    <a:pt x="1874" y="6229"/>
                  </a:lnTo>
                  <a:lnTo>
                    <a:pt x="1874" y="5604"/>
                  </a:lnTo>
                  <a:lnTo>
                    <a:pt x="625" y="5604"/>
                  </a:lnTo>
                  <a:lnTo>
                    <a:pt x="625" y="4980"/>
                  </a:lnTo>
                  <a:close/>
                  <a:moveTo>
                    <a:pt x="2492" y="0"/>
                  </a:moveTo>
                  <a:cubicBezTo>
                    <a:pt x="1125" y="0"/>
                    <a:pt x="0" y="1122"/>
                    <a:pt x="0" y="2500"/>
                  </a:cubicBezTo>
                  <a:cubicBezTo>
                    <a:pt x="0" y="3231"/>
                    <a:pt x="339" y="3909"/>
                    <a:pt x="857" y="4355"/>
                  </a:cubicBezTo>
                  <a:lnTo>
                    <a:pt x="0" y="4355"/>
                  </a:lnTo>
                  <a:lnTo>
                    <a:pt x="0" y="6229"/>
                  </a:lnTo>
                  <a:lnTo>
                    <a:pt x="1249" y="6229"/>
                  </a:lnTo>
                  <a:lnTo>
                    <a:pt x="1249" y="6853"/>
                  </a:lnTo>
                  <a:lnTo>
                    <a:pt x="3123" y="6853"/>
                  </a:lnTo>
                  <a:lnTo>
                    <a:pt x="3123" y="6229"/>
                  </a:lnTo>
                  <a:lnTo>
                    <a:pt x="7512" y="6229"/>
                  </a:lnTo>
                  <a:lnTo>
                    <a:pt x="7512" y="6853"/>
                  </a:lnTo>
                  <a:lnTo>
                    <a:pt x="9385" y="6853"/>
                  </a:lnTo>
                  <a:lnTo>
                    <a:pt x="9385" y="6229"/>
                  </a:lnTo>
                  <a:lnTo>
                    <a:pt x="10617" y="6229"/>
                  </a:lnTo>
                  <a:lnTo>
                    <a:pt x="10617" y="4355"/>
                  </a:lnTo>
                  <a:lnTo>
                    <a:pt x="9778" y="4355"/>
                  </a:lnTo>
                  <a:cubicBezTo>
                    <a:pt x="10295" y="3909"/>
                    <a:pt x="10634" y="3231"/>
                    <a:pt x="10617" y="2482"/>
                  </a:cubicBezTo>
                  <a:cubicBezTo>
                    <a:pt x="10617" y="1162"/>
                    <a:pt x="9564" y="55"/>
                    <a:pt x="8226" y="2"/>
                  </a:cubicBezTo>
                  <a:cubicBezTo>
                    <a:pt x="8194" y="1"/>
                    <a:pt x="8162" y="0"/>
                    <a:pt x="8130" y="0"/>
                  </a:cubicBezTo>
                  <a:cubicBezTo>
                    <a:pt x="6764" y="0"/>
                    <a:pt x="5656" y="1122"/>
                    <a:pt x="5656" y="2500"/>
                  </a:cubicBezTo>
                  <a:cubicBezTo>
                    <a:pt x="5656" y="3231"/>
                    <a:pt x="5977" y="3909"/>
                    <a:pt x="6495" y="4355"/>
                  </a:cubicBezTo>
                  <a:lnTo>
                    <a:pt x="4140" y="4355"/>
                  </a:lnTo>
                  <a:cubicBezTo>
                    <a:pt x="4657" y="3909"/>
                    <a:pt x="4978" y="3231"/>
                    <a:pt x="4978" y="2482"/>
                  </a:cubicBezTo>
                  <a:cubicBezTo>
                    <a:pt x="4978" y="1162"/>
                    <a:pt x="3926" y="55"/>
                    <a:pt x="2587" y="2"/>
                  </a:cubicBezTo>
                  <a:cubicBezTo>
                    <a:pt x="2555" y="1"/>
                    <a:pt x="2524" y="0"/>
                    <a:pt x="2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4993673" y="1829533"/>
              <a:ext cx="80255" cy="79677"/>
            </a:xfrm>
            <a:custGeom>
              <a:rect b="b" l="l" r="r" t="t"/>
              <a:pathLst>
                <a:path extrusionOk="0" h="2481" w="2499">
                  <a:moveTo>
                    <a:pt x="1249" y="625"/>
                  </a:moveTo>
                  <a:cubicBezTo>
                    <a:pt x="1588" y="625"/>
                    <a:pt x="1874" y="911"/>
                    <a:pt x="1874" y="1250"/>
                  </a:cubicBezTo>
                  <a:cubicBezTo>
                    <a:pt x="1874" y="1589"/>
                    <a:pt x="1588" y="1874"/>
                    <a:pt x="1249" y="1874"/>
                  </a:cubicBezTo>
                  <a:cubicBezTo>
                    <a:pt x="910" y="1874"/>
                    <a:pt x="625" y="1589"/>
                    <a:pt x="625" y="1250"/>
                  </a:cubicBezTo>
                  <a:cubicBezTo>
                    <a:pt x="625" y="911"/>
                    <a:pt x="910" y="625"/>
                    <a:pt x="1249" y="625"/>
                  </a:cubicBezTo>
                  <a:close/>
                  <a:moveTo>
                    <a:pt x="1249" y="1"/>
                  </a:moveTo>
                  <a:cubicBezTo>
                    <a:pt x="571" y="1"/>
                    <a:pt x="0" y="554"/>
                    <a:pt x="0" y="1250"/>
                  </a:cubicBezTo>
                  <a:cubicBezTo>
                    <a:pt x="0" y="1928"/>
                    <a:pt x="571" y="2481"/>
                    <a:pt x="1249" y="2481"/>
                  </a:cubicBezTo>
                  <a:cubicBezTo>
                    <a:pt x="1927" y="2481"/>
                    <a:pt x="2498" y="1928"/>
                    <a:pt x="2498" y="1250"/>
                  </a:cubicBezTo>
                  <a:cubicBezTo>
                    <a:pt x="2498" y="554"/>
                    <a:pt x="1927" y="1"/>
                    <a:pt x="1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4793115" y="2029513"/>
              <a:ext cx="299729" cy="20104"/>
            </a:xfrm>
            <a:custGeom>
              <a:rect b="b" l="l" r="r" t="t"/>
              <a:pathLst>
                <a:path extrusionOk="0" h="626" w="9333">
                  <a:moveTo>
                    <a:pt x="0" y="1"/>
                  </a:moveTo>
                  <a:lnTo>
                    <a:pt x="0" y="625"/>
                  </a:lnTo>
                  <a:lnTo>
                    <a:pt x="9332" y="625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4793115" y="2069079"/>
              <a:ext cx="299729" cy="20072"/>
            </a:xfrm>
            <a:custGeom>
              <a:rect b="b" l="l" r="r" t="t"/>
              <a:pathLst>
                <a:path extrusionOk="0" h="625" w="9333">
                  <a:moveTo>
                    <a:pt x="0" y="0"/>
                  </a:moveTo>
                  <a:lnTo>
                    <a:pt x="0" y="625"/>
                  </a:lnTo>
                  <a:lnTo>
                    <a:pt x="9332" y="625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Google Shape;355;p34"/>
          <p:cNvGrpSpPr/>
          <p:nvPr/>
        </p:nvGrpSpPr>
        <p:grpSpPr>
          <a:xfrm rot="510042">
            <a:off x="6738156" y="3168044"/>
            <a:ext cx="437768" cy="497995"/>
            <a:chOff x="5535742" y="1768803"/>
            <a:chExt cx="299729" cy="340965"/>
          </a:xfrm>
        </p:grpSpPr>
        <p:sp>
          <p:nvSpPr>
            <p:cNvPr id="356" name="Google Shape;356;p34"/>
            <p:cNvSpPr/>
            <p:nvPr/>
          </p:nvSpPr>
          <p:spPr>
            <a:xfrm>
              <a:off x="5535742" y="1989979"/>
              <a:ext cx="299729" cy="119789"/>
            </a:xfrm>
            <a:custGeom>
              <a:rect b="b" l="l" r="r" t="t"/>
              <a:pathLst>
                <a:path extrusionOk="0" h="3730" w="9333">
                  <a:moveTo>
                    <a:pt x="1321" y="661"/>
                  </a:moveTo>
                  <a:lnTo>
                    <a:pt x="1803" y="3105"/>
                  </a:lnTo>
                  <a:lnTo>
                    <a:pt x="625" y="3105"/>
                  </a:lnTo>
                  <a:lnTo>
                    <a:pt x="625" y="1553"/>
                  </a:lnTo>
                  <a:cubicBezTo>
                    <a:pt x="625" y="1125"/>
                    <a:pt x="928" y="768"/>
                    <a:pt x="1321" y="661"/>
                  </a:cubicBezTo>
                  <a:close/>
                  <a:moveTo>
                    <a:pt x="7405" y="625"/>
                  </a:moveTo>
                  <a:lnTo>
                    <a:pt x="6906" y="3105"/>
                  </a:lnTo>
                  <a:lnTo>
                    <a:pt x="2445" y="3105"/>
                  </a:lnTo>
                  <a:lnTo>
                    <a:pt x="1945" y="625"/>
                  </a:lnTo>
                  <a:lnTo>
                    <a:pt x="4229" y="625"/>
                  </a:lnTo>
                  <a:lnTo>
                    <a:pt x="3605" y="2392"/>
                  </a:lnTo>
                  <a:lnTo>
                    <a:pt x="4194" y="2588"/>
                  </a:lnTo>
                  <a:lnTo>
                    <a:pt x="4675" y="1232"/>
                  </a:lnTo>
                  <a:lnTo>
                    <a:pt x="5157" y="2588"/>
                  </a:lnTo>
                  <a:lnTo>
                    <a:pt x="5746" y="2392"/>
                  </a:lnTo>
                  <a:lnTo>
                    <a:pt x="5121" y="625"/>
                  </a:lnTo>
                  <a:close/>
                  <a:moveTo>
                    <a:pt x="8030" y="661"/>
                  </a:moveTo>
                  <a:cubicBezTo>
                    <a:pt x="8422" y="768"/>
                    <a:pt x="8726" y="1125"/>
                    <a:pt x="8726" y="1553"/>
                  </a:cubicBezTo>
                  <a:lnTo>
                    <a:pt x="8726" y="3105"/>
                  </a:lnTo>
                  <a:lnTo>
                    <a:pt x="7548" y="3105"/>
                  </a:lnTo>
                  <a:lnTo>
                    <a:pt x="8030" y="661"/>
                  </a:lnTo>
                  <a:close/>
                  <a:moveTo>
                    <a:pt x="1571" y="1"/>
                  </a:moveTo>
                  <a:cubicBezTo>
                    <a:pt x="696" y="1"/>
                    <a:pt x="1" y="697"/>
                    <a:pt x="1" y="1553"/>
                  </a:cubicBezTo>
                  <a:lnTo>
                    <a:pt x="1" y="3730"/>
                  </a:lnTo>
                  <a:lnTo>
                    <a:pt x="9332" y="3730"/>
                  </a:lnTo>
                  <a:lnTo>
                    <a:pt x="9332" y="1553"/>
                  </a:lnTo>
                  <a:cubicBezTo>
                    <a:pt x="9332" y="697"/>
                    <a:pt x="8636" y="1"/>
                    <a:pt x="7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5575854" y="1768803"/>
              <a:ext cx="220084" cy="221272"/>
            </a:xfrm>
            <a:custGeom>
              <a:rect b="b" l="l" r="r" t="t"/>
              <a:pathLst>
                <a:path extrusionOk="0" h="6890" w="6853">
                  <a:moveTo>
                    <a:pt x="4069" y="625"/>
                  </a:moveTo>
                  <a:lnTo>
                    <a:pt x="4318" y="3123"/>
                  </a:lnTo>
                  <a:lnTo>
                    <a:pt x="2516" y="3123"/>
                  </a:lnTo>
                  <a:lnTo>
                    <a:pt x="2766" y="625"/>
                  </a:lnTo>
                  <a:close/>
                  <a:moveTo>
                    <a:pt x="4354" y="3730"/>
                  </a:moveTo>
                  <a:lnTo>
                    <a:pt x="4354" y="5335"/>
                  </a:lnTo>
                  <a:cubicBezTo>
                    <a:pt x="4354" y="5850"/>
                    <a:pt x="3942" y="6265"/>
                    <a:pt x="3435" y="6265"/>
                  </a:cubicBezTo>
                  <a:cubicBezTo>
                    <a:pt x="3414" y="6265"/>
                    <a:pt x="3394" y="6265"/>
                    <a:pt x="3373" y="6263"/>
                  </a:cubicBezTo>
                  <a:cubicBezTo>
                    <a:pt x="2891" y="6245"/>
                    <a:pt x="2499" y="5799"/>
                    <a:pt x="2499" y="5318"/>
                  </a:cubicBezTo>
                  <a:lnTo>
                    <a:pt x="2499" y="3730"/>
                  </a:lnTo>
                  <a:close/>
                  <a:moveTo>
                    <a:pt x="2213" y="1"/>
                  </a:moveTo>
                  <a:lnTo>
                    <a:pt x="1892" y="3123"/>
                  </a:lnTo>
                  <a:lnTo>
                    <a:pt x="1" y="3123"/>
                  </a:lnTo>
                  <a:lnTo>
                    <a:pt x="1" y="3730"/>
                  </a:lnTo>
                  <a:lnTo>
                    <a:pt x="1874" y="3730"/>
                  </a:lnTo>
                  <a:lnTo>
                    <a:pt x="1874" y="5318"/>
                  </a:lnTo>
                  <a:cubicBezTo>
                    <a:pt x="1874" y="6156"/>
                    <a:pt x="2534" y="6852"/>
                    <a:pt x="3373" y="6888"/>
                  </a:cubicBezTo>
                  <a:cubicBezTo>
                    <a:pt x="3394" y="6889"/>
                    <a:pt x="3415" y="6889"/>
                    <a:pt x="3436" y="6889"/>
                  </a:cubicBezTo>
                  <a:cubicBezTo>
                    <a:pt x="4282" y="6889"/>
                    <a:pt x="4979" y="6189"/>
                    <a:pt x="4979" y="5335"/>
                  </a:cubicBezTo>
                  <a:lnTo>
                    <a:pt x="4979" y="3730"/>
                  </a:lnTo>
                  <a:lnTo>
                    <a:pt x="6852" y="3730"/>
                  </a:lnTo>
                  <a:lnTo>
                    <a:pt x="6852" y="3123"/>
                  </a:lnTo>
                  <a:lnTo>
                    <a:pt x="4943" y="3123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/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PROBLEM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63" name="Google Shape;363;p35"/>
          <p:cNvSpPr txBox="1"/>
          <p:nvPr>
            <p:ph idx="2" type="title"/>
          </p:nvPr>
        </p:nvSpPr>
        <p:spPr>
          <a:xfrm>
            <a:off x="1164025" y="11603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</a:t>
            </a:r>
            <a:endParaRPr/>
          </a:p>
        </p:txBody>
      </p:sp>
      <p:sp>
        <p:nvSpPr>
          <p:cNvPr id="364" name="Google Shape;364;p35"/>
          <p:cNvSpPr txBox="1"/>
          <p:nvPr>
            <p:ph idx="1" type="subTitle"/>
          </p:nvPr>
        </p:nvSpPr>
        <p:spPr>
          <a:xfrm>
            <a:off x="1163925" y="1910234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(Sentiment Analysis)</a:t>
            </a:r>
            <a:endParaRPr/>
          </a:p>
        </p:txBody>
      </p:sp>
      <p:sp>
        <p:nvSpPr>
          <p:cNvPr id="365" name="Google Shape;365;p35"/>
          <p:cNvSpPr txBox="1"/>
          <p:nvPr>
            <p:ph idx="3" type="title"/>
          </p:nvPr>
        </p:nvSpPr>
        <p:spPr>
          <a:xfrm>
            <a:off x="3549063" y="11603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366" name="Google Shape;366;p35"/>
          <p:cNvSpPr txBox="1"/>
          <p:nvPr>
            <p:ph idx="4" type="subTitle"/>
          </p:nvPr>
        </p:nvSpPr>
        <p:spPr>
          <a:xfrm>
            <a:off x="3549063" y="16147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5 models : </a:t>
            </a:r>
            <a:r>
              <a:rPr b="1" lang="en"/>
              <a:t>Naive bayes, K-Nearest-Neighbor, Logistic regression, Gradient Boosting, LSTM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5"/>
          <p:cNvSpPr txBox="1"/>
          <p:nvPr>
            <p:ph idx="5" type="title"/>
          </p:nvPr>
        </p:nvSpPr>
        <p:spPr>
          <a:xfrm>
            <a:off x="5934100" y="1160375"/>
            <a:ext cx="20457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368" name="Google Shape;368;p35"/>
          <p:cNvSpPr txBox="1"/>
          <p:nvPr>
            <p:ph idx="6" type="subTitle"/>
          </p:nvPr>
        </p:nvSpPr>
        <p:spPr>
          <a:xfrm>
            <a:off x="5934225" y="1847159"/>
            <a:ext cx="20457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reviews of fine food on Amazon</a:t>
            </a:r>
            <a:endParaRPr/>
          </a:p>
        </p:txBody>
      </p:sp>
      <p:sp>
        <p:nvSpPr>
          <p:cNvPr id="369" name="Google Shape;369;p35"/>
          <p:cNvSpPr/>
          <p:nvPr/>
        </p:nvSpPr>
        <p:spPr>
          <a:xfrm rot="-529266">
            <a:off x="1996784" y="3135394"/>
            <a:ext cx="380269" cy="498337"/>
          </a:xfrm>
          <a:custGeom>
            <a:rect b="b" l="l" r="r" t="t"/>
            <a:pathLst>
              <a:path extrusionOk="0" h="10617" w="8102">
                <a:moveTo>
                  <a:pt x="4051" y="625"/>
                </a:moveTo>
                <a:cubicBezTo>
                  <a:pt x="4462" y="625"/>
                  <a:pt x="4801" y="893"/>
                  <a:pt x="4925" y="1249"/>
                </a:cubicBezTo>
                <a:lnTo>
                  <a:pt x="3177" y="1249"/>
                </a:lnTo>
                <a:cubicBezTo>
                  <a:pt x="3302" y="893"/>
                  <a:pt x="3641" y="625"/>
                  <a:pt x="4051" y="625"/>
                </a:cubicBezTo>
                <a:close/>
                <a:moveTo>
                  <a:pt x="4979" y="1874"/>
                </a:moveTo>
                <a:lnTo>
                  <a:pt x="4979" y="2516"/>
                </a:lnTo>
                <a:lnTo>
                  <a:pt x="3123" y="2516"/>
                </a:lnTo>
                <a:lnTo>
                  <a:pt x="3123" y="1874"/>
                </a:lnTo>
                <a:close/>
                <a:moveTo>
                  <a:pt x="2535" y="3159"/>
                </a:moveTo>
                <a:lnTo>
                  <a:pt x="2535" y="3159"/>
                </a:lnTo>
                <a:cubicBezTo>
                  <a:pt x="2481" y="3230"/>
                  <a:pt x="2428" y="3301"/>
                  <a:pt x="2374" y="3391"/>
                </a:cubicBezTo>
                <a:cubicBezTo>
                  <a:pt x="2053" y="3908"/>
                  <a:pt x="1874" y="4586"/>
                  <a:pt x="1874" y="5318"/>
                </a:cubicBezTo>
                <a:cubicBezTo>
                  <a:pt x="1874" y="6031"/>
                  <a:pt x="2053" y="6727"/>
                  <a:pt x="2374" y="7245"/>
                </a:cubicBezTo>
                <a:cubicBezTo>
                  <a:pt x="2428" y="7316"/>
                  <a:pt x="2481" y="7405"/>
                  <a:pt x="2535" y="7477"/>
                </a:cubicBezTo>
                <a:cubicBezTo>
                  <a:pt x="1464" y="7352"/>
                  <a:pt x="625" y="6424"/>
                  <a:pt x="625" y="5318"/>
                </a:cubicBezTo>
                <a:cubicBezTo>
                  <a:pt x="625" y="4194"/>
                  <a:pt x="1464" y="3284"/>
                  <a:pt x="2535" y="3159"/>
                </a:cubicBezTo>
                <a:close/>
                <a:moveTo>
                  <a:pt x="5550" y="3159"/>
                </a:moveTo>
                <a:lnTo>
                  <a:pt x="5550" y="3159"/>
                </a:lnTo>
                <a:cubicBezTo>
                  <a:pt x="6638" y="3284"/>
                  <a:pt x="7477" y="4194"/>
                  <a:pt x="7477" y="5318"/>
                </a:cubicBezTo>
                <a:cubicBezTo>
                  <a:pt x="7477" y="6424"/>
                  <a:pt x="6638" y="7352"/>
                  <a:pt x="5550" y="7477"/>
                </a:cubicBezTo>
                <a:cubicBezTo>
                  <a:pt x="5621" y="7405"/>
                  <a:pt x="5675" y="7316"/>
                  <a:pt x="5728" y="7245"/>
                </a:cubicBezTo>
                <a:cubicBezTo>
                  <a:pt x="6050" y="6727"/>
                  <a:pt x="6228" y="6031"/>
                  <a:pt x="6228" y="5318"/>
                </a:cubicBezTo>
                <a:cubicBezTo>
                  <a:pt x="6228" y="4586"/>
                  <a:pt x="6050" y="3908"/>
                  <a:pt x="5728" y="3391"/>
                </a:cubicBezTo>
                <a:cubicBezTo>
                  <a:pt x="5675" y="3301"/>
                  <a:pt x="5621" y="3230"/>
                  <a:pt x="5550" y="3159"/>
                </a:cubicBezTo>
                <a:close/>
                <a:moveTo>
                  <a:pt x="3730" y="3141"/>
                </a:moveTo>
                <a:lnTo>
                  <a:pt x="3730" y="7494"/>
                </a:lnTo>
                <a:cubicBezTo>
                  <a:pt x="3070" y="7494"/>
                  <a:pt x="2499" y="6495"/>
                  <a:pt x="2499" y="5318"/>
                </a:cubicBezTo>
                <a:cubicBezTo>
                  <a:pt x="2499" y="4140"/>
                  <a:pt x="3070" y="3141"/>
                  <a:pt x="3730" y="3141"/>
                </a:cubicBezTo>
                <a:close/>
                <a:moveTo>
                  <a:pt x="4355" y="3141"/>
                </a:moveTo>
                <a:cubicBezTo>
                  <a:pt x="5033" y="3141"/>
                  <a:pt x="5603" y="4140"/>
                  <a:pt x="5603" y="5318"/>
                </a:cubicBezTo>
                <a:cubicBezTo>
                  <a:pt x="5603" y="6495"/>
                  <a:pt x="5033" y="7494"/>
                  <a:pt x="4355" y="7494"/>
                </a:cubicBezTo>
                <a:lnTo>
                  <a:pt x="4355" y="3141"/>
                </a:lnTo>
                <a:close/>
                <a:moveTo>
                  <a:pt x="4979" y="8119"/>
                </a:moveTo>
                <a:lnTo>
                  <a:pt x="4979" y="8743"/>
                </a:lnTo>
                <a:lnTo>
                  <a:pt x="3123" y="8743"/>
                </a:lnTo>
                <a:lnTo>
                  <a:pt x="3123" y="8119"/>
                </a:lnTo>
                <a:close/>
                <a:moveTo>
                  <a:pt x="4072" y="0"/>
                </a:moveTo>
                <a:cubicBezTo>
                  <a:pt x="3212" y="0"/>
                  <a:pt x="2499" y="690"/>
                  <a:pt x="2499" y="1553"/>
                </a:cubicBezTo>
                <a:lnTo>
                  <a:pt x="2499" y="2534"/>
                </a:lnTo>
                <a:cubicBezTo>
                  <a:pt x="1089" y="2695"/>
                  <a:pt x="1" y="3872"/>
                  <a:pt x="1" y="5318"/>
                </a:cubicBezTo>
                <a:cubicBezTo>
                  <a:pt x="1" y="6745"/>
                  <a:pt x="1089" y="7940"/>
                  <a:pt x="2499" y="8101"/>
                </a:cubicBezTo>
                <a:lnTo>
                  <a:pt x="2499" y="10617"/>
                </a:lnTo>
                <a:lnTo>
                  <a:pt x="3123" y="10617"/>
                </a:lnTo>
                <a:lnTo>
                  <a:pt x="3123" y="9350"/>
                </a:lnTo>
                <a:lnTo>
                  <a:pt x="3730" y="9350"/>
                </a:lnTo>
                <a:lnTo>
                  <a:pt x="3730" y="10617"/>
                </a:lnTo>
                <a:lnTo>
                  <a:pt x="4355" y="10617"/>
                </a:lnTo>
                <a:lnTo>
                  <a:pt x="4355" y="9350"/>
                </a:lnTo>
                <a:lnTo>
                  <a:pt x="4979" y="9350"/>
                </a:lnTo>
                <a:lnTo>
                  <a:pt x="4979" y="10617"/>
                </a:lnTo>
                <a:lnTo>
                  <a:pt x="5603" y="10617"/>
                </a:lnTo>
                <a:lnTo>
                  <a:pt x="5603" y="8101"/>
                </a:lnTo>
                <a:cubicBezTo>
                  <a:pt x="6995" y="7940"/>
                  <a:pt x="8101" y="6745"/>
                  <a:pt x="8101" y="5318"/>
                </a:cubicBezTo>
                <a:cubicBezTo>
                  <a:pt x="8101" y="3872"/>
                  <a:pt x="6995" y="2695"/>
                  <a:pt x="5603" y="2534"/>
                </a:cubicBezTo>
                <a:lnTo>
                  <a:pt x="5603" y="1589"/>
                </a:lnTo>
                <a:cubicBezTo>
                  <a:pt x="5603" y="732"/>
                  <a:pt x="4943" y="36"/>
                  <a:pt x="4105" y="1"/>
                </a:cubicBezTo>
                <a:cubicBezTo>
                  <a:pt x="4094" y="0"/>
                  <a:pt x="4083" y="0"/>
                  <a:pt x="40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35"/>
          <p:cNvGrpSpPr/>
          <p:nvPr/>
        </p:nvGrpSpPr>
        <p:grpSpPr>
          <a:xfrm rot="484655">
            <a:off x="4337073" y="3207738"/>
            <a:ext cx="479571" cy="420934"/>
            <a:chOff x="4772497" y="1789389"/>
            <a:chExt cx="341543" cy="299761"/>
          </a:xfrm>
        </p:grpSpPr>
        <p:sp>
          <p:nvSpPr>
            <p:cNvPr id="371" name="Google Shape;371;p35"/>
            <p:cNvSpPr/>
            <p:nvPr/>
          </p:nvSpPr>
          <p:spPr>
            <a:xfrm>
              <a:off x="4812609" y="1829533"/>
              <a:ext cx="80255" cy="79677"/>
            </a:xfrm>
            <a:custGeom>
              <a:rect b="b" l="l" r="r" t="t"/>
              <a:pathLst>
                <a:path extrusionOk="0" h="2481" w="2499">
                  <a:moveTo>
                    <a:pt x="1249" y="625"/>
                  </a:moveTo>
                  <a:cubicBezTo>
                    <a:pt x="1588" y="625"/>
                    <a:pt x="1874" y="911"/>
                    <a:pt x="1874" y="1250"/>
                  </a:cubicBezTo>
                  <a:cubicBezTo>
                    <a:pt x="1874" y="1589"/>
                    <a:pt x="1588" y="1874"/>
                    <a:pt x="1249" y="1874"/>
                  </a:cubicBezTo>
                  <a:cubicBezTo>
                    <a:pt x="910" y="1874"/>
                    <a:pt x="625" y="1589"/>
                    <a:pt x="625" y="1250"/>
                  </a:cubicBezTo>
                  <a:cubicBezTo>
                    <a:pt x="625" y="911"/>
                    <a:pt x="910" y="625"/>
                    <a:pt x="1249" y="625"/>
                  </a:cubicBezTo>
                  <a:close/>
                  <a:moveTo>
                    <a:pt x="1249" y="1"/>
                  </a:moveTo>
                  <a:cubicBezTo>
                    <a:pt x="553" y="1"/>
                    <a:pt x="0" y="554"/>
                    <a:pt x="0" y="1250"/>
                  </a:cubicBezTo>
                  <a:cubicBezTo>
                    <a:pt x="0" y="1928"/>
                    <a:pt x="553" y="2481"/>
                    <a:pt x="1249" y="2481"/>
                  </a:cubicBezTo>
                  <a:cubicBezTo>
                    <a:pt x="1927" y="2481"/>
                    <a:pt x="2498" y="1928"/>
                    <a:pt x="2498" y="1250"/>
                  </a:cubicBezTo>
                  <a:cubicBezTo>
                    <a:pt x="2498" y="554"/>
                    <a:pt x="1927" y="1"/>
                    <a:pt x="1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4772497" y="1789389"/>
              <a:ext cx="341543" cy="220116"/>
            </a:xfrm>
            <a:custGeom>
              <a:rect b="b" l="l" r="r" t="t"/>
              <a:pathLst>
                <a:path extrusionOk="0" h="6854" w="10635">
                  <a:moveTo>
                    <a:pt x="2498" y="626"/>
                  </a:moveTo>
                  <a:cubicBezTo>
                    <a:pt x="3533" y="626"/>
                    <a:pt x="4354" y="1465"/>
                    <a:pt x="4354" y="2500"/>
                  </a:cubicBezTo>
                  <a:cubicBezTo>
                    <a:pt x="4354" y="3517"/>
                    <a:pt x="3533" y="4355"/>
                    <a:pt x="2498" y="4355"/>
                  </a:cubicBezTo>
                  <a:cubicBezTo>
                    <a:pt x="1463" y="4355"/>
                    <a:pt x="625" y="3517"/>
                    <a:pt x="625" y="2500"/>
                  </a:cubicBezTo>
                  <a:cubicBezTo>
                    <a:pt x="625" y="1465"/>
                    <a:pt x="1463" y="626"/>
                    <a:pt x="2498" y="626"/>
                  </a:cubicBezTo>
                  <a:close/>
                  <a:moveTo>
                    <a:pt x="8136" y="626"/>
                  </a:moveTo>
                  <a:cubicBezTo>
                    <a:pt x="9171" y="626"/>
                    <a:pt x="10010" y="1465"/>
                    <a:pt x="10010" y="2500"/>
                  </a:cubicBezTo>
                  <a:cubicBezTo>
                    <a:pt x="10010" y="3517"/>
                    <a:pt x="9171" y="4355"/>
                    <a:pt x="8136" y="4355"/>
                  </a:cubicBezTo>
                  <a:cubicBezTo>
                    <a:pt x="7102" y="4355"/>
                    <a:pt x="6263" y="3517"/>
                    <a:pt x="6263" y="2500"/>
                  </a:cubicBezTo>
                  <a:cubicBezTo>
                    <a:pt x="6263" y="1465"/>
                    <a:pt x="7102" y="626"/>
                    <a:pt x="8136" y="626"/>
                  </a:cubicBezTo>
                  <a:close/>
                  <a:moveTo>
                    <a:pt x="10010" y="4980"/>
                  </a:moveTo>
                  <a:lnTo>
                    <a:pt x="10010" y="5604"/>
                  </a:lnTo>
                  <a:lnTo>
                    <a:pt x="8761" y="5604"/>
                  </a:lnTo>
                  <a:lnTo>
                    <a:pt x="8761" y="6229"/>
                  </a:lnTo>
                  <a:lnTo>
                    <a:pt x="8136" y="6229"/>
                  </a:lnTo>
                  <a:lnTo>
                    <a:pt x="8136" y="5604"/>
                  </a:lnTo>
                  <a:lnTo>
                    <a:pt x="2498" y="5604"/>
                  </a:lnTo>
                  <a:lnTo>
                    <a:pt x="2498" y="6229"/>
                  </a:lnTo>
                  <a:lnTo>
                    <a:pt x="1874" y="6229"/>
                  </a:lnTo>
                  <a:lnTo>
                    <a:pt x="1874" y="5604"/>
                  </a:lnTo>
                  <a:lnTo>
                    <a:pt x="625" y="5604"/>
                  </a:lnTo>
                  <a:lnTo>
                    <a:pt x="625" y="4980"/>
                  </a:lnTo>
                  <a:close/>
                  <a:moveTo>
                    <a:pt x="2492" y="0"/>
                  </a:moveTo>
                  <a:cubicBezTo>
                    <a:pt x="1125" y="0"/>
                    <a:pt x="0" y="1122"/>
                    <a:pt x="0" y="2500"/>
                  </a:cubicBezTo>
                  <a:cubicBezTo>
                    <a:pt x="0" y="3231"/>
                    <a:pt x="339" y="3909"/>
                    <a:pt x="857" y="4355"/>
                  </a:cubicBezTo>
                  <a:lnTo>
                    <a:pt x="0" y="4355"/>
                  </a:lnTo>
                  <a:lnTo>
                    <a:pt x="0" y="6229"/>
                  </a:lnTo>
                  <a:lnTo>
                    <a:pt x="1249" y="6229"/>
                  </a:lnTo>
                  <a:lnTo>
                    <a:pt x="1249" y="6853"/>
                  </a:lnTo>
                  <a:lnTo>
                    <a:pt x="3123" y="6853"/>
                  </a:lnTo>
                  <a:lnTo>
                    <a:pt x="3123" y="6229"/>
                  </a:lnTo>
                  <a:lnTo>
                    <a:pt x="7512" y="6229"/>
                  </a:lnTo>
                  <a:lnTo>
                    <a:pt x="7512" y="6853"/>
                  </a:lnTo>
                  <a:lnTo>
                    <a:pt x="9385" y="6853"/>
                  </a:lnTo>
                  <a:lnTo>
                    <a:pt x="9385" y="6229"/>
                  </a:lnTo>
                  <a:lnTo>
                    <a:pt x="10617" y="6229"/>
                  </a:lnTo>
                  <a:lnTo>
                    <a:pt x="10617" y="4355"/>
                  </a:lnTo>
                  <a:lnTo>
                    <a:pt x="9778" y="4355"/>
                  </a:lnTo>
                  <a:cubicBezTo>
                    <a:pt x="10295" y="3909"/>
                    <a:pt x="10634" y="3231"/>
                    <a:pt x="10617" y="2482"/>
                  </a:cubicBezTo>
                  <a:cubicBezTo>
                    <a:pt x="10617" y="1162"/>
                    <a:pt x="9564" y="55"/>
                    <a:pt x="8226" y="2"/>
                  </a:cubicBezTo>
                  <a:cubicBezTo>
                    <a:pt x="8194" y="1"/>
                    <a:pt x="8162" y="0"/>
                    <a:pt x="8130" y="0"/>
                  </a:cubicBezTo>
                  <a:cubicBezTo>
                    <a:pt x="6764" y="0"/>
                    <a:pt x="5656" y="1122"/>
                    <a:pt x="5656" y="2500"/>
                  </a:cubicBezTo>
                  <a:cubicBezTo>
                    <a:pt x="5656" y="3231"/>
                    <a:pt x="5977" y="3909"/>
                    <a:pt x="6495" y="4355"/>
                  </a:cubicBezTo>
                  <a:lnTo>
                    <a:pt x="4140" y="4355"/>
                  </a:lnTo>
                  <a:cubicBezTo>
                    <a:pt x="4657" y="3909"/>
                    <a:pt x="4978" y="3231"/>
                    <a:pt x="4978" y="2482"/>
                  </a:cubicBezTo>
                  <a:cubicBezTo>
                    <a:pt x="4978" y="1162"/>
                    <a:pt x="3926" y="55"/>
                    <a:pt x="2587" y="2"/>
                  </a:cubicBezTo>
                  <a:cubicBezTo>
                    <a:pt x="2555" y="1"/>
                    <a:pt x="2524" y="0"/>
                    <a:pt x="2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4993673" y="1829533"/>
              <a:ext cx="80255" cy="79677"/>
            </a:xfrm>
            <a:custGeom>
              <a:rect b="b" l="l" r="r" t="t"/>
              <a:pathLst>
                <a:path extrusionOk="0" h="2481" w="2499">
                  <a:moveTo>
                    <a:pt x="1249" y="625"/>
                  </a:moveTo>
                  <a:cubicBezTo>
                    <a:pt x="1588" y="625"/>
                    <a:pt x="1874" y="911"/>
                    <a:pt x="1874" y="1250"/>
                  </a:cubicBezTo>
                  <a:cubicBezTo>
                    <a:pt x="1874" y="1589"/>
                    <a:pt x="1588" y="1874"/>
                    <a:pt x="1249" y="1874"/>
                  </a:cubicBezTo>
                  <a:cubicBezTo>
                    <a:pt x="910" y="1874"/>
                    <a:pt x="625" y="1589"/>
                    <a:pt x="625" y="1250"/>
                  </a:cubicBezTo>
                  <a:cubicBezTo>
                    <a:pt x="625" y="911"/>
                    <a:pt x="910" y="625"/>
                    <a:pt x="1249" y="625"/>
                  </a:cubicBezTo>
                  <a:close/>
                  <a:moveTo>
                    <a:pt x="1249" y="1"/>
                  </a:moveTo>
                  <a:cubicBezTo>
                    <a:pt x="571" y="1"/>
                    <a:pt x="0" y="554"/>
                    <a:pt x="0" y="1250"/>
                  </a:cubicBezTo>
                  <a:cubicBezTo>
                    <a:pt x="0" y="1928"/>
                    <a:pt x="571" y="2481"/>
                    <a:pt x="1249" y="2481"/>
                  </a:cubicBezTo>
                  <a:cubicBezTo>
                    <a:pt x="1927" y="2481"/>
                    <a:pt x="2498" y="1928"/>
                    <a:pt x="2498" y="1250"/>
                  </a:cubicBezTo>
                  <a:cubicBezTo>
                    <a:pt x="2498" y="554"/>
                    <a:pt x="1927" y="1"/>
                    <a:pt x="1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4793115" y="2029513"/>
              <a:ext cx="299729" cy="20104"/>
            </a:xfrm>
            <a:custGeom>
              <a:rect b="b" l="l" r="r" t="t"/>
              <a:pathLst>
                <a:path extrusionOk="0" h="626" w="9333">
                  <a:moveTo>
                    <a:pt x="0" y="1"/>
                  </a:moveTo>
                  <a:lnTo>
                    <a:pt x="0" y="625"/>
                  </a:lnTo>
                  <a:lnTo>
                    <a:pt x="9332" y="625"/>
                  </a:lnTo>
                  <a:lnTo>
                    <a:pt x="93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4793115" y="2069079"/>
              <a:ext cx="299729" cy="20072"/>
            </a:xfrm>
            <a:custGeom>
              <a:rect b="b" l="l" r="r" t="t"/>
              <a:pathLst>
                <a:path extrusionOk="0" h="625" w="9333">
                  <a:moveTo>
                    <a:pt x="0" y="0"/>
                  </a:moveTo>
                  <a:lnTo>
                    <a:pt x="0" y="625"/>
                  </a:lnTo>
                  <a:lnTo>
                    <a:pt x="9332" y="625"/>
                  </a:lnTo>
                  <a:lnTo>
                    <a:pt x="93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35"/>
          <p:cNvGrpSpPr/>
          <p:nvPr/>
        </p:nvGrpSpPr>
        <p:grpSpPr>
          <a:xfrm rot="510042">
            <a:off x="6738156" y="3168044"/>
            <a:ext cx="437768" cy="497995"/>
            <a:chOff x="5535742" y="1768803"/>
            <a:chExt cx="299729" cy="340965"/>
          </a:xfrm>
        </p:grpSpPr>
        <p:sp>
          <p:nvSpPr>
            <p:cNvPr id="377" name="Google Shape;377;p35"/>
            <p:cNvSpPr/>
            <p:nvPr/>
          </p:nvSpPr>
          <p:spPr>
            <a:xfrm>
              <a:off x="5535742" y="1989979"/>
              <a:ext cx="299729" cy="119789"/>
            </a:xfrm>
            <a:custGeom>
              <a:rect b="b" l="l" r="r" t="t"/>
              <a:pathLst>
                <a:path extrusionOk="0" h="3730" w="9333">
                  <a:moveTo>
                    <a:pt x="1321" y="661"/>
                  </a:moveTo>
                  <a:lnTo>
                    <a:pt x="1803" y="3105"/>
                  </a:lnTo>
                  <a:lnTo>
                    <a:pt x="625" y="3105"/>
                  </a:lnTo>
                  <a:lnTo>
                    <a:pt x="625" y="1553"/>
                  </a:lnTo>
                  <a:cubicBezTo>
                    <a:pt x="625" y="1125"/>
                    <a:pt x="928" y="768"/>
                    <a:pt x="1321" y="661"/>
                  </a:cubicBezTo>
                  <a:close/>
                  <a:moveTo>
                    <a:pt x="7405" y="625"/>
                  </a:moveTo>
                  <a:lnTo>
                    <a:pt x="6906" y="3105"/>
                  </a:lnTo>
                  <a:lnTo>
                    <a:pt x="2445" y="3105"/>
                  </a:lnTo>
                  <a:lnTo>
                    <a:pt x="1945" y="625"/>
                  </a:lnTo>
                  <a:lnTo>
                    <a:pt x="4229" y="625"/>
                  </a:lnTo>
                  <a:lnTo>
                    <a:pt x="3605" y="2392"/>
                  </a:lnTo>
                  <a:lnTo>
                    <a:pt x="4194" y="2588"/>
                  </a:lnTo>
                  <a:lnTo>
                    <a:pt x="4675" y="1232"/>
                  </a:lnTo>
                  <a:lnTo>
                    <a:pt x="5157" y="2588"/>
                  </a:lnTo>
                  <a:lnTo>
                    <a:pt x="5746" y="2392"/>
                  </a:lnTo>
                  <a:lnTo>
                    <a:pt x="5121" y="625"/>
                  </a:lnTo>
                  <a:close/>
                  <a:moveTo>
                    <a:pt x="8030" y="661"/>
                  </a:moveTo>
                  <a:cubicBezTo>
                    <a:pt x="8422" y="768"/>
                    <a:pt x="8726" y="1125"/>
                    <a:pt x="8726" y="1553"/>
                  </a:cubicBezTo>
                  <a:lnTo>
                    <a:pt x="8726" y="3105"/>
                  </a:lnTo>
                  <a:lnTo>
                    <a:pt x="7548" y="3105"/>
                  </a:lnTo>
                  <a:lnTo>
                    <a:pt x="8030" y="661"/>
                  </a:lnTo>
                  <a:close/>
                  <a:moveTo>
                    <a:pt x="1571" y="1"/>
                  </a:moveTo>
                  <a:cubicBezTo>
                    <a:pt x="696" y="1"/>
                    <a:pt x="1" y="697"/>
                    <a:pt x="1" y="1553"/>
                  </a:cubicBezTo>
                  <a:lnTo>
                    <a:pt x="1" y="3730"/>
                  </a:lnTo>
                  <a:lnTo>
                    <a:pt x="9332" y="3730"/>
                  </a:lnTo>
                  <a:lnTo>
                    <a:pt x="9332" y="1553"/>
                  </a:lnTo>
                  <a:cubicBezTo>
                    <a:pt x="9332" y="697"/>
                    <a:pt x="8636" y="1"/>
                    <a:pt x="7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5575854" y="1768803"/>
              <a:ext cx="220084" cy="221272"/>
            </a:xfrm>
            <a:custGeom>
              <a:rect b="b" l="l" r="r" t="t"/>
              <a:pathLst>
                <a:path extrusionOk="0" h="6890" w="6853">
                  <a:moveTo>
                    <a:pt x="4069" y="625"/>
                  </a:moveTo>
                  <a:lnTo>
                    <a:pt x="4318" y="3123"/>
                  </a:lnTo>
                  <a:lnTo>
                    <a:pt x="2516" y="3123"/>
                  </a:lnTo>
                  <a:lnTo>
                    <a:pt x="2766" y="625"/>
                  </a:lnTo>
                  <a:close/>
                  <a:moveTo>
                    <a:pt x="4354" y="3730"/>
                  </a:moveTo>
                  <a:lnTo>
                    <a:pt x="4354" y="5335"/>
                  </a:lnTo>
                  <a:cubicBezTo>
                    <a:pt x="4354" y="5850"/>
                    <a:pt x="3942" y="6265"/>
                    <a:pt x="3435" y="6265"/>
                  </a:cubicBezTo>
                  <a:cubicBezTo>
                    <a:pt x="3414" y="6265"/>
                    <a:pt x="3394" y="6265"/>
                    <a:pt x="3373" y="6263"/>
                  </a:cubicBezTo>
                  <a:cubicBezTo>
                    <a:pt x="2891" y="6245"/>
                    <a:pt x="2499" y="5799"/>
                    <a:pt x="2499" y="5318"/>
                  </a:cubicBezTo>
                  <a:lnTo>
                    <a:pt x="2499" y="3730"/>
                  </a:lnTo>
                  <a:close/>
                  <a:moveTo>
                    <a:pt x="2213" y="1"/>
                  </a:moveTo>
                  <a:lnTo>
                    <a:pt x="1892" y="3123"/>
                  </a:lnTo>
                  <a:lnTo>
                    <a:pt x="1" y="3123"/>
                  </a:lnTo>
                  <a:lnTo>
                    <a:pt x="1" y="3730"/>
                  </a:lnTo>
                  <a:lnTo>
                    <a:pt x="1874" y="3730"/>
                  </a:lnTo>
                  <a:lnTo>
                    <a:pt x="1874" y="5318"/>
                  </a:lnTo>
                  <a:cubicBezTo>
                    <a:pt x="1874" y="6156"/>
                    <a:pt x="2534" y="6852"/>
                    <a:pt x="3373" y="6888"/>
                  </a:cubicBezTo>
                  <a:cubicBezTo>
                    <a:pt x="3394" y="6889"/>
                    <a:pt x="3415" y="6889"/>
                    <a:pt x="3436" y="6889"/>
                  </a:cubicBezTo>
                  <a:cubicBezTo>
                    <a:pt x="4282" y="6889"/>
                    <a:pt x="4979" y="6189"/>
                    <a:pt x="4979" y="5335"/>
                  </a:cubicBezTo>
                  <a:lnTo>
                    <a:pt x="4979" y="3730"/>
                  </a:lnTo>
                  <a:lnTo>
                    <a:pt x="6852" y="3730"/>
                  </a:lnTo>
                  <a:lnTo>
                    <a:pt x="6852" y="3123"/>
                  </a:lnTo>
                  <a:lnTo>
                    <a:pt x="4943" y="3123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35"/>
          <p:cNvSpPr/>
          <p:nvPr/>
        </p:nvSpPr>
        <p:spPr>
          <a:xfrm rot="5400000">
            <a:off x="5748925" y="1479600"/>
            <a:ext cx="3551100" cy="2783100"/>
          </a:xfrm>
          <a:prstGeom prst="wedgeRoundRectCallout">
            <a:avLst>
              <a:gd fmla="val -13871" name="adj1"/>
              <a:gd fmla="val 74469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5"/>
          <p:cNvSpPr txBox="1"/>
          <p:nvPr/>
        </p:nvSpPr>
        <p:spPr>
          <a:xfrm>
            <a:off x="6219925" y="1160375"/>
            <a:ext cx="26961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We chose these models because : </a:t>
            </a: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There are also other popular classification algorithms such as SVM, Random Forest, but </a:t>
            </a:r>
            <a:r>
              <a:rPr b="1"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they require quite long training time especially for text data</a:t>
            </a: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so we chose some models which have </a:t>
            </a:r>
            <a:r>
              <a:rPr b="1"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quick training time so that we can manage in our limited resources</a:t>
            </a: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. And also we  included LSTM to have better understanding which was  professor’s suggestion.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/>
          <p:nvPr>
            <p:ph type="title"/>
          </p:nvPr>
        </p:nvSpPr>
        <p:spPr>
          <a:xfrm>
            <a:off x="716550" y="1739025"/>
            <a:ext cx="3855600" cy="8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METHOD</a:t>
            </a:r>
            <a:endParaRPr/>
          </a:p>
        </p:txBody>
      </p:sp>
      <p:sp>
        <p:nvSpPr>
          <p:cNvPr id="386" name="Google Shape;386;p36"/>
          <p:cNvSpPr txBox="1"/>
          <p:nvPr>
            <p:ph idx="2" type="title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</a:t>
            </a:r>
            <a:endParaRPr b="1"/>
          </a:p>
        </p:txBody>
      </p:sp>
      <p:sp>
        <p:nvSpPr>
          <p:cNvPr id="392" name="Google Shape;392;p37"/>
          <p:cNvSpPr txBox="1"/>
          <p:nvPr/>
        </p:nvSpPr>
        <p:spPr>
          <a:xfrm>
            <a:off x="837974" y="2316125"/>
            <a:ext cx="1825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Kulim Park"/>
                <a:ea typeface="Kulim Park"/>
                <a:cs typeface="Kulim Park"/>
                <a:sym typeface="Kulim Park"/>
              </a:rPr>
              <a:t>Pre-Processing Data</a:t>
            </a:r>
            <a:endParaRPr sz="2000">
              <a:solidFill>
                <a:srgbClr val="1E1E1E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93" name="Google Shape;393;p37"/>
          <p:cNvSpPr txBox="1"/>
          <p:nvPr/>
        </p:nvSpPr>
        <p:spPr>
          <a:xfrm>
            <a:off x="2663150" y="2081700"/>
            <a:ext cx="18879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Kulim Park"/>
                <a:ea typeface="Kulim Park"/>
                <a:cs typeface="Kulim Park"/>
                <a:sym typeface="Kulim Park"/>
              </a:rPr>
              <a:t>EDA</a:t>
            </a:r>
            <a:endParaRPr sz="2000">
              <a:solidFill>
                <a:srgbClr val="1E1E1E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94" name="Google Shape;394;p37"/>
          <p:cNvSpPr txBox="1"/>
          <p:nvPr/>
        </p:nvSpPr>
        <p:spPr>
          <a:xfrm>
            <a:off x="4697712" y="2328000"/>
            <a:ext cx="1678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Kulim Park"/>
                <a:ea typeface="Kulim Park"/>
                <a:cs typeface="Kulim Park"/>
                <a:sym typeface="Kulim Park"/>
              </a:rPr>
              <a:t>Train, Test, Valid Split</a:t>
            </a:r>
            <a:endParaRPr sz="2000">
              <a:solidFill>
                <a:srgbClr val="1E1E1E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95" name="Google Shape;395;p37"/>
          <p:cNvSpPr txBox="1"/>
          <p:nvPr/>
        </p:nvSpPr>
        <p:spPr>
          <a:xfrm>
            <a:off x="6627462" y="2083150"/>
            <a:ext cx="1678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Kulim Park"/>
                <a:ea typeface="Kulim Park"/>
                <a:cs typeface="Kulim Park"/>
                <a:sym typeface="Kulim Park"/>
              </a:rPr>
              <a:t>Vectorizing</a:t>
            </a:r>
            <a:endParaRPr sz="2000">
              <a:solidFill>
                <a:srgbClr val="1E1E1E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cxnSp>
        <p:nvCxnSpPr>
          <p:cNvPr id="396" name="Google Shape;396;p37"/>
          <p:cNvCxnSpPr/>
          <p:nvPr/>
        </p:nvCxnSpPr>
        <p:spPr>
          <a:xfrm>
            <a:off x="1713975" y="1659737"/>
            <a:ext cx="5757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37"/>
          <p:cNvSpPr/>
          <p:nvPr/>
        </p:nvSpPr>
        <p:spPr>
          <a:xfrm>
            <a:off x="1418224" y="1384629"/>
            <a:ext cx="676642" cy="487454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7"/>
          <p:cNvSpPr/>
          <p:nvPr/>
        </p:nvSpPr>
        <p:spPr>
          <a:xfrm flipH="1">
            <a:off x="5119412" y="1416003"/>
            <a:ext cx="676642" cy="487488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7"/>
          <p:cNvSpPr/>
          <p:nvPr/>
        </p:nvSpPr>
        <p:spPr>
          <a:xfrm flipH="1">
            <a:off x="7199551" y="1390991"/>
            <a:ext cx="534277" cy="474778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7"/>
          <p:cNvSpPr/>
          <p:nvPr/>
        </p:nvSpPr>
        <p:spPr>
          <a:xfrm>
            <a:off x="3340000" y="1391005"/>
            <a:ext cx="534277" cy="474778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7"/>
          <p:cNvSpPr txBox="1"/>
          <p:nvPr/>
        </p:nvSpPr>
        <p:spPr>
          <a:xfrm>
            <a:off x="837987" y="3814750"/>
            <a:ext cx="1678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Kulim Park"/>
                <a:ea typeface="Kulim Park"/>
                <a:cs typeface="Kulim Park"/>
                <a:sym typeface="Kulim Park"/>
              </a:rPr>
              <a:t>Model Building</a:t>
            </a:r>
            <a:endParaRPr sz="2000">
              <a:solidFill>
                <a:srgbClr val="1E1E1E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02" name="Google Shape;402;p37"/>
          <p:cNvSpPr txBox="1"/>
          <p:nvPr/>
        </p:nvSpPr>
        <p:spPr>
          <a:xfrm>
            <a:off x="2663137" y="3673175"/>
            <a:ext cx="18879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Kulim Park"/>
                <a:ea typeface="Kulim Park"/>
                <a:cs typeface="Kulim Park"/>
                <a:sym typeface="Kulim Park"/>
              </a:rPr>
              <a:t>Prediction</a:t>
            </a:r>
            <a:endParaRPr sz="2000">
              <a:solidFill>
                <a:srgbClr val="1E1E1E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03" name="Google Shape;403;p37"/>
          <p:cNvSpPr txBox="1"/>
          <p:nvPr/>
        </p:nvSpPr>
        <p:spPr>
          <a:xfrm>
            <a:off x="4697687" y="3673175"/>
            <a:ext cx="1678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Kulim Park"/>
                <a:ea typeface="Kulim Park"/>
                <a:cs typeface="Kulim Park"/>
                <a:sym typeface="Kulim Park"/>
              </a:rPr>
              <a:t>Evaluation</a:t>
            </a:r>
            <a:endParaRPr sz="2000">
              <a:solidFill>
                <a:srgbClr val="1E1E1E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404" name="Google Shape;404;p37"/>
          <p:cNvSpPr txBox="1"/>
          <p:nvPr/>
        </p:nvSpPr>
        <p:spPr>
          <a:xfrm>
            <a:off x="6627450" y="3634400"/>
            <a:ext cx="1678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1E1E"/>
                </a:solidFill>
                <a:latin typeface="Kulim Park"/>
                <a:ea typeface="Kulim Park"/>
                <a:cs typeface="Kulim Park"/>
                <a:sym typeface="Kulim Park"/>
              </a:rPr>
              <a:t>Analysis</a:t>
            </a:r>
            <a:endParaRPr sz="2000">
              <a:solidFill>
                <a:srgbClr val="1E1E1E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cxnSp>
        <p:nvCxnSpPr>
          <p:cNvPr id="405" name="Google Shape;405;p37"/>
          <p:cNvCxnSpPr/>
          <p:nvPr/>
        </p:nvCxnSpPr>
        <p:spPr>
          <a:xfrm>
            <a:off x="1713975" y="3259937"/>
            <a:ext cx="5757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7"/>
          <p:cNvSpPr/>
          <p:nvPr/>
        </p:nvSpPr>
        <p:spPr>
          <a:xfrm>
            <a:off x="1418224" y="2984829"/>
            <a:ext cx="676642" cy="487454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7"/>
          <p:cNvSpPr/>
          <p:nvPr/>
        </p:nvSpPr>
        <p:spPr>
          <a:xfrm flipH="1">
            <a:off x="5119412" y="3016203"/>
            <a:ext cx="676642" cy="487488"/>
          </a:xfrm>
          <a:custGeom>
            <a:rect b="b" l="l" r="r" t="t"/>
            <a:pathLst>
              <a:path extrusionOk="0" h="13563" w="18827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7"/>
          <p:cNvSpPr/>
          <p:nvPr/>
        </p:nvSpPr>
        <p:spPr>
          <a:xfrm flipH="1">
            <a:off x="7199551" y="2991191"/>
            <a:ext cx="534277" cy="474778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7"/>
          <p:cNvSpPr/>
          <p:nvPr/>
        </p:nvSpPr>
        <p:spPr>
          <a:xfrm>
            <a:off x="3340000" y="2991205"/>
            <a:ext cx="534277" cy="474778"/>
          </a:xfrm>
          <a:custGeom>
            <a:rect b="b" l="l" r="r" t="t"/>
            <a:pathLst>
              <a:path extrusionOk="0" h="28248" w="31788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7"/>
          <p:cNvSpPr txBox="1"/>
          <p:nvPr/>
        </p:nvSpPr>
        <p:spPr>
          <a:xfrm>
            <a:off x="1560575" y="1459625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1</a:t>
            </a:r>
            <a:endParaRPr b="1">
              <a:solidFill>
                <a:schemeClr val="accent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1" name="Google Shape;411;p37"/>
          <p:cNvSpPr txBox="1"/>
          <p:nvPr/>
        </p:nvSpPr>
        <p:spPr>
          <a:xfrm>
            <a:off x="3339988" y="1428250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    2</a:t>
            </a:r>
            <a:endParaRPr b="1">
              <a:solidFill>
                <a:schemeClr val="accent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2" name="Google Shape;412;p37"/>
          <p:cNvSpPr txBox="1"/>
          <p:nvPr/>
        </p:nvSpPr>
        <p:spPr>
          <a:xfrm>
            <a:off x="5269750" y="1428250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   3</a:t>
            </a:r>
            <a:endParaRPr b="1">
              <a:solidFill>
                <a:schemeClr val="accent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3" name="Google Shape;413;p37"/>
          <p:cNvSpPr txBox="1"/>
          <p:nvPr/>
        </p:nvSpPr>
        <p:spPr>
          <a:xfrm>
            <a:off x="7199500" y="1428288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   4</a:t>
            </a:r>
            <a:endParaRPr b="1">
              <a:solidFill>
                <a:schemeClr val="accent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4" name="Google Shape;414;p37"/>
          <p:cNvSpPr txBox="1"/>
          <p:nvPr/>
        </p:nvSpPr>
        <p:spPr>
          <a:xfrm>
            <a:off x="1410075" y="3028475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   5</a:t>
            </a:r>
            <a:endParaRPr b="1">
              <a:solidFill>
                <a:schemeClr val="accent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5" name="Google Shape;415;p37"/>
          <p:cNvSpPr txBox="1"/>
          <p:nvPr/>
        </p:nvSpPr>
        <p:spPr>
          <a:xfrm>
            <a:off x="3339988" y="3044238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   6</a:t>
            </a:r>
            <a:endParaRPr b="1">
              <a:solidFill>
                <a:schemeClr val="accent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6" name="Google Shape;416;p37"/>
          <p:cNvSpPr txBox="1"/>
          <p:nvPr/>
        </p:nvSpPr>
        <p:spPr>
          <a:xfrm>
            <a:off x="5269750" y="3044225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   7</a:t>
            </a:r>
            <a:endParaRPr b="1">
              <a:solidFill>
                <a:schemeClr val="accent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17" name="Google Shape;417;p37"/>
          <p:cNvSpPr txBox="1"/>
          <p:nvPr/>
        </p:nvSpPr>
        <p:spPr>
          <a:xfrm>
            <a:off x="7199500" y="3059850"/>
            <a:ext cx="5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Manrope"/>
                <a:ea typeface="Manrope"/>
                <a:cs typeface="Manrope"/>
                <a:sym typeface="Manrope"/>
              </a:rPr>
              <a:t>   8</a:t>
            </a:r>
            <a:endParaRPr b="1">
              <a:solidFill>
                <a:schemeClr val="accent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/>
          <p:nvPr>
            <p:ph type="title"/>
          </p:nvPr>
        </p:nvSpPr>
        <p:spPr>
          <a:xfrm flipH="1">
            <a:off x="1364550" y="64850"/>
            <a:ext cx="64149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PRE-PROCESSING AND </a:t>
            </a:r>
            <a:r>
              <a:rPr b="1" lang="en"/>
              <a:t>VECTORIZING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23" name="Google Shape;423;p38"/>
          <p:cNvSpPr/>
          <p:nvPr/>
        </p:nvSpPr>
        <p:spPr>
          <a:xfrm flipH="1">
            <a:off x="6096978" y="2926263"/>
            <a:ext cx="5766771" cy="3682967"/>
          </a:xfrm>
          <a:custGeom>
            <a:rect b="b" l="l" r="r" t="t"/>
            <a:pathLst>
              <a:path extrusionOk="0" h="56068" w="87791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rgbClr val="887C62">
              <a:alpha val="12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8"/>
          <p:cNvSpPr/>
          <p:nvPr/>
        </p:nvSpPr>
        <p:spPr>
          <a:xfrm flipH="1" rot="8921821">
            <a:off x="2549101" y="3961919"/>
            <a:ext cx="8201049" cy="3015736"/>
          </a:xfrm>
          <a:custGeom>
            <a:rect b="b" l="l" r="r" t="t"/>
            <a:pathLst>
              <a:path extrusionOk="0" fill="none" h="28195" w="76674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miter lim="325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5" y="775850"/>
            <a:ext cx="6561751" cy="23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75" y="3257875"/>
            <a:ext cx="6561749" cy="18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8"/>
          <p:cNvSpPr/>
          <p:nvPr/>
        </p:nvSpPr>
        <p:spPr>
          <a:xfrm>
            <a:off x="6696900" y="730350"/>
            <a:ext cx="2371800" cy="41955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Data: </a:t>
            </a:r>
            <a:r>
              <a:rPr lang="en"/>
              <a:t>Review.csv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Reviews are on fine foods from amazon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568,454 rows of reviews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10 columns, including id, productid, userid, profilename, helpfulnessnumerator, helpfulnessdenominator,score,time,summary,text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9"/>
          <p:cNvSpPr txBox="1"/>
          <p:nvPr>
            <p:ph type="title"/>
          </p:nvPr>
        </p:nvSpPr>
        <p:spPr>
          <a:xfrm flipH="1">
            <a:off x="330700" y="64850"/>
            <a:ext cx="86034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PRE-PROCESSING AND VECTORIZING Continued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433" name="Google Shape;4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00" y="775850"/>
            <a:ext cx="7047183" cy="369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00" y="4540101"/>
            <a:ext cx="5506784" cy="37064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9"/>
          <p:cNvSpPr/>
          <p:nvPr/>
        </p:nvSpPr>
        <p:spPr>
          <a:xfrm>
            <a:off x="7282450" y="670750"/>
            <a:ext cx="2026500" cy="4472700"/>
          </a:xfrm>
          <a:prstGeom prst="roundRect">
            <a:avLst>
              <a:gd fmla="val 16667" name="adj"/>
            </a:avLst>
          </a:prstGeom>
          <a:solidFill>
            <a:srgbClr val="E6B8AF">
              <a:alpha val="25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Removed emoji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Removed stopwords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Removed extra white space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Removed punctuation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Convert all tokens to lowercase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Lemmatization (optional)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Korean Aesthetic Pitch Deck by Slidesgo">
  <a:themeElements>
    <a:clrScheme name="Simple Light">
      <a:dk1>
        <a:srgbClr val="1E1E1E"/>
      </a:dk1>
      <a:lt1>
        <a:srgbClr val="664B34"/>
      </a:lt1>
      <a:dk2>
        <a:srgbClr val="887C62"/>
      </a:dk2>
      <a:lt2>
        <a:srgbClr val="D4CBBB"/>
      </a:lt2>
      <a:accent1>
        <a:srgbClr val="E7E2D6"/>
      </a:accent1>
      <a:accent2>
        <a:srgbClr val="F3F3F3"/>
      </a:accent2>
      <a:accent3>
        <a:srgbClr val="E2B0A6"/>
      </a:accent3>
      <a:accent4>
        <a:srgbClr val="FFFFFF"/>
      </a:accent4>
      <a:accent5>
        <a:srgbClr val="FFFFFF"/>
      </a:accent5>
      <a:accent6>
        <a:srgbClr val="FFFFFF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